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46" r:id="rId1"/>
  </p:sldMasterIdLst>
  <p:notesMasterIdLst>
    <p:notesMasterId r:id="rId24"/>
  </p:notesMasterIdLst>
  <p:handoutMasterIdLst>
    <p:handoutMasterId r:id="rId25"/>
  </p:handoutMasterIdLst>
  <p:sldIdLst>
    <p:sldId id="256" r:id="rId2"/>
    <p:sldId id="292" r:id="rId3"/>
    <p:sldId id="286" r:id="rId4"/>
    <p:sldId id="284" r:id="rId5"/>
    <p:sldId id="288" r:id="rId6"/>
    <p:sldId id="285" r:id="rId7"/>
    <p:sldId id="259" r:id="rId8"/>
    <p:sldId id="260" r:id="rId9"/>
    <p:sldId id="262" r:id="rId10"/>
    <p:sldId id="264" r:id="rId11"/>
    <p:sldId id="294" r:id="rId12"/>
    <p:sldId id="290" r:id="rId13"/>
    <p:sldId id="269" r:id="rId14"/>
    <p:sldId id="295" r:id="rId15"/>
    <p:sldId id="289" r:id="rId16"/>
    <p:sldId id="293" r:id="rId17"/>
    <p:sldId id="291" r:id="rId18"/>
    <p:sldId id="276" r:id="rId19"/>
    <p:sldId id="281" r:id="rId20"/>
    <p:sldId id="283" r:id="rId21"/>
    <p:sldId id="274" r:id="rId22"/>
    <p:sldId id="282" r:id="rId23"/>
  </p:sldIdLst>
  <p:sldSz cx="9144000" cy="6858000" type="screen4x3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3B2"/>
    <a:srgbClr val="41719C"/>
    <a:srgbClr val="203864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中度样式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5758FB7-9AC5-4552-8A53-C91805E547FA}" styleName="主题样式 1 - 强调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306799F8-075E-4A3A-A7F6-7FBC6576F1A4}" styleName="主题样式 2 - 强调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745" autoAdjust="0"/>
    <p:restoredTop sz="94660"/>
  </p:normalViewPr>
  <p:slideViewPr>
    <p:cSldViewPr snapToGrid="0">
      <p:cViewPr varScale="1">
        <p:scale>
          <a:sx n="92" d="100"/>
          <a:sy n="92" d="100"/>
        </p:scale>
        <p:origin x="1578" y="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04" d="100"/>
          <a:sy n="104" d="100"/>
        </p:scale>
        <p:origin x="3294" y="13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259F21-D001-4BAF-9D49-EB7BB12405E8}" type="datetimeFigureOut">
              <a:rPr lang="zh-CN" altLang="en-US" smtClean="0"/>
              <a:t>2015/8/31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BE3A55-48BC-4590-9ECF-3E80911748D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888288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</a:defRPr>
            </a:lvl1pPr>
          </a:lstStyle>
          <a:p>
            <a:pPr>
              <a:defRPr/>
            </a:pPr>
            <a:fld id="{88DD6ACD-547D-43C7-8FC6-96781EDC5DBE}" type="datetimeFigureOut">
              <a:rPr lang="zh-CN" altLang="en-US"/>
              <a:pPr>
                <a:defRPr/>
              </a:pPr>
              <a:t>2015/8/31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  <a:endParaRPr lang="zh-CN" altLang="en-US" noProof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</a:defRPr>
            </a:lvl1pPr>
          </a:lstStyle>
          <a:p>
            <a:pPr>
              <a:defRPr/>
            </a:pPr>
            <a:fld id="{0F27CCE8-098A-4A1E-B855-25C986F7CAB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613015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F27CCE8-098A-4A1E-B855-25C986F7CAB3}" type="slidenum">
              <a:rPr lang="zh-CN" altLang="en-US" smtClean="0"/>
              <a:pPr>
                <a:defRPr/>
              </a:pPr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43793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Songpeng Zu</a:t>
            </a:r>
            <a:endParaRPr lang="zh-CN" altLang="en-US" dirty="0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TCMMapping &amp; Quantitative Model on CPIs</a:t>
            </a:r>
            <a:endParaRPr lang="zh-CN" altLang="en-US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636A3DD-18C9-47FF-B97C-D83E934F991A}" type="slidenum">
              <a:rPr lang="zh-CN" altLang="en-US" smtClean="0"/>
              <a:pPr>
                <a:defRPr/>
              </a:pPr>
              <a:t>‹#›</a:t>
            </a:fld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/>
              <a:t>Songpeng Zu</a:t>
            </a:r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/>
              <a:t>TCMMapping &amp; Quantitative Model on CPIs</a:t>
            </a: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0720D4-1922-43F4-AEF1-0BE6A3E44FE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/>
              <a:t>Songpeng Zu</a:t>
            </a: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/>
              <a:t>TCMMapping &amp; Quantitative Model on CPIs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1F66CB3-3314-4D8A-860B-66B77B68D88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/>
              <a:t>Songpeng Zu</a:t>
            </a: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/>
              <a:t>TCMMapping &amp; Quantitative Model on CPIs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328365E-40A6-40D7-955C-D8E5CB2F9AD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/>
        </p:nvSpPr>
        <p:spPr>
          <a:xfrm>
            <a:off x="499050" y="6455487"/>
            <a:ext cx="8515350" cy="166850"/>
          </a:xfrm>
          <a:prstGeom prst="rect">
            <a:avLst/>
          </a:prstGeom>
          <a:solidFill>
            <a:srgbClr val="203864"/>
          </a:solidFill>
          <a:ln>
            <a:solidFill>
              <a:srgbClr val="203864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11932"/>
          </a:xfrm>
        </p:spPr>
        <p:txBody>
          <a:bodyPr/>
          <a:lstStyle>
            <a:lvl1pPr>
              <a:defRPr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628650" y="1454400"/>
            <a:ext cx="8064000" cy="4802399"/>
          </a:xfrm>
        </p:spPr>
        <p:txBody>
          <a:bodyPr/>
          <a:lstStyle>
            <a:lvl1pPr>
              <a:lnSpc>
                <a:spcPts val="2500"/>
              </a:lnSpc>
              <a:buClr>
                <a:schemeClr val="accent5">
                  <a:lumMod val="75000"/>
                </a:schemeClr>
              </a:buClr>
              <a:buSzPct val="70000"/>
              <a:defRPr baseline="0"/>
            </a:lvl1pPr>
            <a:lvl2pPr>
              <a:buClr>
                <a:schemeClr val="accent5">
                  <a:lumMod val="75000"/>
                </a:schemeClr>
              </a:buClr>
              <a:buSzPct val="70000"/>
              <a:defRPr/>
            </a:lvl2pPr>
            <a:lvl3pPr>
              <a:buClr>
                <a:schemeClr val="accent5">
                  <a:lumMod val="75000"/>
                </a:schemeClr>
              </a:buClr>
              <a:buSzPct val="70000"/>
              <a:defRPr/>
            </a:lvl3pPr>
            <a:lvl4pPr>
              <a:buClr>
                <a:schemeClr val="accent5">
                  <a:lumMod val="75000"/>
                </a:schemeClr>
              </a:buClr>
              <a:buSzPct val="70000"/>
              <a:defRPr/>
            </a:lvl4pPr>
            <a:lvl5pPr>
              <a:buClr>
                <a:schemeClr val="accent5">
                  <a:lumMod val="75000"/>
                </a:schemeClr>
              </a:buClr>
              <a:buSzPct val="70000"/>
              <a:defRPr/>
            </a:lvl5pPr>
          </a:lstStyle>
          <a:p>
            <a:pPr lvl="0"/>
            <a:r>
              <a:rPr lang="zh-CN" altLang="en-US" dirty="0" smtClean="0"/>
              <a:t> 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altLang="zh-CN" dirty="0" smtClean="0"/>
              <a:t>Songpeng Zu</a:t>
            </a:r>
            <a:endParaRPr lang="zh-CN" altLang="en-US" dirty="0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altLang="zh-CN" dirty="0" smtClean="0"/>
              <a:t>Statistical Learning on Compound-Protein Interactions</a:t>
            </a:r>
            <a:endParaRPr lang="zh-CN" altLang="en-US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8636A3DD-18C9-47FF-B97C-D83E934F991A}" type="slidenum">
              <a:rPr lang="zh-CN" altLang="en-US" smtClean="0"/>
              <a:pPr>
                <a:defRPr/>
              </a:pPr>
              <a:t>‹#›</a:t>
            </a:fld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/>
        </p:nvSpPr>
        <p:spPr>
          <a:xfrm>
            <a:off x="512904" y="6538912"/>
            <a:ext cx="8515350" cy="1668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333B2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74964"/>
          </a:xfrm>
          <a:gradFill>
            <a:gsLst>
              <a:gs pos="100000">
                <a:srgbClr val="3333B2"/>
              </a:gs>
              <a:gs pos="0">
                <a:schemeClr val="tx1"/>
              </a:gs>
            </a:gsLst>
            <a:lin ang="10800000" scaled="1"/>
          </a:gra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451350" y="921000"/>
            <a:ext cx="8064000" cy="4802399"/>
          </a:xfrm>
        </p:spPr>
        <p:txBody>
          <a:bodyPr/>
          <a:lstStyle>
            <a:lvl1pPr>
              <a:lnSpc>
                <a:spcPts val="2500"/>
              </a:lnSpc>
              <a:buClr>
                <a:srgbClr val="3333B2"/>
              </a:buClr>
              <a:buSzPct val="70000"/>
              <a:defRPr baseline="0"/>
            </a:lvl1pPr>
            <a:lvl2pPr>
              <a:buClr>
                <a:srgbClr val="3333B2"/>
              </a:buClr>
              <a:buSzPct val="70000"/>
              <a:defRPr/>
            </a:lvl2pPr>
            <a:lvl3pPr>
              <a:buClr>
                <a:srgbClr val="3333B2"/>
              </a:buClr>
              <a:buSzPct val="70000"/>
              <a:defRPr/>
            </a:lvl3pPr>
            <a:lvl4pPr>
              <a:buClr>
                <a:srgbClr val="3333B2"/>
              </a:buClr>
              <a:buSzPct val="70000"/>
              <a:defRPr/>
            </a:lvl4pPr>
            <a:lvl5pPr>
              <a:buClr>
                <a:srgbClr val="3333B2"/>
              </a:buClr>
              <a:buSzPct val="70000"/>
              <a:defRPr/>
            </a:lvl5pPr>
          </a:lstStyle>
          <a:p>
            <a:pPr lvl="0"/>
            <a:r>
              <a:rPr lang="zh-CN" altLang="en-US" dirty="0" smtClean="0"/>
              <a:t> 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628650" y="6439774"/>
            <a:ext cx="2057400" cy="365125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US" altLang="zh-CN" dirty="0" smtClean="0"/>
              <a:t>Songpeng Zu</a:t>
            </a:r>
            <a:endParaRPr lang="zh-CN" altLang="en-US" dirty="0" smtClean="0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3028950" y="6439773"/>
            <a:ext cx="3086100" cy="365125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US" altLang="zh-CN" dirty="0" smtClean="0"/>
              <a:t>Statistical Learning on Compound-Protein Interactions</a:t>
            </a:r>
            <a:endParaRPr lang="zh-CN" altLang="en-US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6457950" y="6439772"/>
            <a:ext cx="2057400" cy="365125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8636A3DD-18C9-47FF-B97C-D83E934F991A}" type="slidenum">
              <a:rPr lang="zh-CN" altLang="en-US" smtClean="0"/>
              <a:pPr>
                <a:defRPr/>
              </a:pPr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416945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/>
              <a:t>Songpeng Zu</a:t>
            </a: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/>
              <a:t>TCMMapping &amp; Quantitative Model on CPIs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C40A2CC-35A8-4098-9406-566F68C1157E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/>
              <a:t>Songpeng Zu</a:t>
            </a:r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/>
              <a:t>TCMMapping &amp; Quantitative Model on CPIs</a:t>
            </a: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0A34E3-8FBC-45BC-B148-6F7E9D74174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/>
              <a:t>Songpeng Zu</a:t>
            </a:r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/>
              <a:t>TCMMapping &amp; Quantitative Model on CPIs</a:t>
            </a: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275A76-807A-4275-8546-BDE9F43591A6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99050" y="6455487"/>
            <a:ext cx="8515350" cy="166850"/>
          </a:xfrm>
          <a:prstGeom prst="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altLang="zh-CN" smtClean="0"/>
              <a:t>Songpeng Zu</a:t>
            </a:r>
            <a:endParaRPr lang="zh-CN" altLang="en-US" dirty="0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altLang="zh-CN" dirty="0" smtClean="0"/>
              <a:t>TCMMapping &amp; Quantitative Model on CPIs</a:t>
            </a:r>
            <a:endParaRPr lang="zh-CN" altLang="en-US" dirty="0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989A3FC5-E140-4927-8C63-3DDF5E89FA9E}" type="slidenum">
              <a:rPr lang="zh-CN" altLang="en-US" smtClean="0"/>
              <a:pPr>
                <a:defRPr/>
              </a:pPr>
              <a:t>‹#›</a:t>
            </a:fld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499050" y="6455487"/>
            <a:ext cx="8515350" cy="166850"/>
          </a:xfrm>
          <a:prstGeom prst="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日期占位符 3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altLang="zh-CN" smtClean="0"/>
              <a:t>Songpeng Zu</a:t>
            </a:r>
            <a:endParaRPr lang="zh-CN" altLang="en-US" dirty="0"/>
          </a:p>
        </p:txBody>
      </p:sp>
      <p:sp>
        <p:nvSpPr>
          <p:cNvPr id="7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altLang="zh-CN" dirty="0" smtClean="0"/>
              <a:t>TCMMapping &amp; Quantitative Model on CPIs</a:t>
            </a:r>
            <a:endParaRPr lang="zh-CN" altLang="en-US" dirty="0"/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989A3FC5-E140-4927-8C63-3DDF5E89FA9E}" type="slidenum">
              <a:rPr lang="zh-CN" altLang="en-US" smtClean="0"/>
              <a:pPr>
                <a:defRPr/>
              </a:pPr>
              <a:t>‹#›</a:t>
            </a:fld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/>
              <a:t>Songpeng Zu</a:t>
            </a:r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/>
              <a:t>TCMMapping &amp; Quantitative Model on CPIs</a:t>
            </a: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ADAE064-ABBE-4801-8465-F4EE5A81F1B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标题占位符 1"/>
          <p:cNvSpPr>
            <a:spLocks noGrp="1"/>
          </p:cNvSpPr>
          <p:nvPr>
            <p:ph type="title"/>
          </p:nvPr>
        </p:nvSpPr>
        <p:spPr bwMode="auto">
          <a:xfrm>
            <a:off x="0" y="0"/>
            <a:ext cx="7886700" cy="1325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0" y="1408024"/>
            <a:ext cx="8424000" cy="48343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9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r>
              <a:rPr lang="en-US" altLang="zh-CN" smtClean="0"/>
              <a:t>Songpeng Zu</a:t>
            </a:r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r>
              <a:rPr lang="en-US" altLang="zh-CN" smtClean="0"/>
              <a:t>TCMMapping &amp; Quantitative Model on CPIs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9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8636A3DD-18C9-47FF-B97C-D83E934F991A}" type="slidenum">
              <a:rPr lang="zh-CN" altLang="en-US"/>
              <a:pPr>
                <a:defRPr/>
              </a:pPr>
              <a:t>‹#›</a:t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7" r:id="rId1"/>
    <p:sldLayoutId id="2147483748" r:id="rId2"/>
    <p:sldLayoutId id="2147483758" r:id="rId3"/>
    <p:sldLayoutId id="2147483749" r:id="rId4"/>
    <p:sldLayoutId id="2147483750" r:id="rId5"/>
    <p:sldLayoutId id="2147483751" r:id="rId6"/>
    <p:sldLayoutId id="2147483752" r:id="rId7"/>
    <p:sldLayoutId id="2147483753" r:id="rId8"/>
    <p:sldLayoutId id="2147483754" r:id="rId9"/>
    <p:sldLayoutId id="2147483755" r:id="rId10"/>
    <p:sldLayoutId id="2147483756" r:id="rId11"/>
    <p:sldLayoutId id="2147483757" r:id="rId12"/>
  </p:sldLayoutIdLst>
  <p:timing>
    <p:tnLst>
      <p:par>
        <p:cTn id="1" dur="indefinite" restart="never" nodeType="tmRoot"/>
      </p:par>
    </p:tnLst>
  </p:timing>
  <p:hf hdr="0"/>
  <p:txStyles>
    <p:titleStyle>
      <a:lvl1pPr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  <a:lvl2pPr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/>
          <a:ea typeface="宋体" charset="-122"/>
        </a:defRPr>
      </a:lvl2pPr>
      <a:lvl3pPr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/>
          <a:ea typeface="宋体" charset="-122"/>
        </a:defRPr>
      </a:lvl3pPr>
      <a:lvl4pPr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/>
          <a:ea typeface="宋体" charset="-122"/>
        </a:defRPr>
      </a:lvl4pPr>
      <a:lvl5pPr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/>
          <a:ea typeface="宋体" charset="-122"/>
        </a:defRPr>
      </a:lvl5pPr>
      <a:lvl6pPr marL="4572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/>
          <a:ea typeface="宋体" charset="-122"/>
        </a:defRPr>
      </a:lvl6pPr>
      <a:lvl7pPr marL="9144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/>
          <a:ea typeface="宋体" charset="-122"/>
        </a:defRPr>
      </a:lvl7pPr>
      <a:lvl8pPr marL="13716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/>
          <a:ea typeface="宋体" charset="-122"/>
        </a:defRPr>
      </a:lvl8pPr>
      <a:lvl9pPr marL="18288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/>
          <a:ea typeface="宋体" charset="-122"/>
        </a:defRPr>
      </a:lvl9pPr>
    </p:titleStyle>
    <p:bodyStyle>
      <a:lvl1pPr marL="171450" indent="-171450" algn="l" defTabSz="685800" rtl="0" fontAlgn="base">
        <a:lnSpc>
          <a:spcPct val="90000"/>
        </a:lnSpc>
        <a:spcBef>
          <a:spcPts val="750"/>
        </a:spcBef>
        <a:spcAft>
          <a:spcPct val="0"/>
        </a:spcAft>
        <a:buClr>
          <a:srgbClr val="002060"/>
        </a:buClr>
        <a:buFont typeface="Times New Roman" panose="02020603050405020304" pitchFamily="18" charset="0"/>
        <a:buChar char="►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fontAlgn="base">
        <a:lnSpc>
          <a:spcPct val="90000"/>
        </a:lnSpc>
        <a:spcBef>
          <a:spcPts val="375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fontAlgn="base">
        <a:lnSpc>
          <a:spcPct val="90000"/>
        </a:lnSpc>
        <a:spcBef>
          <a:spcPts val="375"/>
        </a:spcBef>
        <a:spcAft>
          <a:spcPct val="0"/>
        </a:spcAft>
        <a:buFont typeface="Arial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fontAlgn="base">
        <a:lnSpc>
          <a:spcPct val="90000"/>
        </a:lnSpc>
        <a:spcBef>
          <a:spcPts val="375"/>
        </a:spcBef>
        <a:spcAft>
          <a:spcPct val="0"/>
        </a:spcAft>
        <a:buFont typeface="Arial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fontAlgn="base">
        <a:lnSpc>
          <a:spcPct val="90000"/>
        </a:lnSpc>
        <a:spcBef>
          <a:spcPts val="375"/>
        </a:spcBef>
        <a:spcAft>
          <a:spcPct val="0"/>
        </a:spcAft>
        <a:buFont typeface="Arial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标题 1"/>
          <p:cNvSpPr>
            <a:spLocks noGrp="1"/>
          </p:cNvSpPr>
          <p:nvPr>
            <p:ph type="ctrTitle"/>
          </p:nvPr>
        </p:nvSpPr>
        <p:spPr>
          <a:xfrm>
            <a:off x="435769" y="1794163"/>
            <a:ext cx="8272462" cy="1144299"/>
          </a:xfrm>
          <a:solidFill>
            <a:srgbClr val="3333B2"/>
          </a:solidFill>
        </p:spPr>
        <p:txBody>
          <a:bodyPr/>
          <a:lstStyle/>
          <a:p>
            <a:r>
              <a:rPr lang="en-US" altLang="zh-CN" dirty="0" smtClean="0"/>
              <a:t>   </a:t>
            </a:r>
            <a:r>
              <a:rPr lang="en-US" altLang="zh-CN" sz="3200" dirty="0" smtClean="0">
                <a:solidFill>
                  <a:schemeClr val="bg1"/>
                </a:solidFill>
              </a:rPr>
              <a:t>Predicting Compound-Protein Interactions    From Statistical Learning Perspective</a:t>
            </a:r>
            <a:endParaRPr lang="zh-CN" altLang="en-US" sz="3200" dirty="0" smtClean="0">
              <a:solidFill>
                <a:schemeClr val="bg1"/>
              </a:solidFill>
            </a:endParaRPr>
          </a:p>
        </p:txBody>
      </p:sp>
      <p:sp>
        <p:nvSpPr>
          <p:cNvPr id="14338" name="副标题 2"/>
          <p:cNvSpPr>
            <a:spLocks noGrp="1"/>
          </p:cNvSpPr>
          <p:nvPr>
            <p:ph type="subTitle" idx="1"/>
          </p:nvPr>
        </p:nvSpPr>
        <p:spPr bwMode="auto"/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CN" dirty="0" smtClean="0"/>
              <a:t>PhD Candidate: </a:t>
            </a:r>
            <a:r>
              <a:rPr lang="en-US" altLang="zh-CN" b="1" dirty="0" smtClean="0"/>
              <a:t>Songpeng Zu</a:t>
            </a:r>
          </a:p>
          <a:p>
            <a:r>
              <a:rPr lang="en-US" altLang="zh-CN" dirty="0" smtClean="0"/>
              <a:t>Advisor: </a:t>
            </a:r>
            <a:r>
              <a:rPr lang="en-US" altLang="zh-CN" b="1" dirty="0" smtClean="0"/>
              <a:t>Prof. Shao Li</a:t>
            </a:r>
          </a:p>
          <a:p>
            <a:r>
              <a:rPr lang="en-US" altLang="zh-CN" dirty="0" smtClean="0"/>
              <a:t>2015-09-01</a:t>
            </a:r>
            <a:endParaRPr lang="zh-CN" alt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8473" y="2262180"/>
            <a:ext cx="6776398" cy="4177591"/>
          </a:xfrm>
          <a:prstGeom prst="rect">
            <a:avLst/>
          </a:prstGeom>
          <a:effectLst>
            <a:glow>
              <a:schemeClr val="accent1"/>
            </a:glow>
            <a:outerShdw blurRad="50800" dist="50800" dir="5400000" sx="1000" sy="1000" algn="ctr" rotWithShape="0">
              <a:srgbClr val="000000"/>
            </a:outerShdw>
            <a:reflection endPos="0" dir="5400000" sy="-100000" algn="bl" rotWithShape="0"/>
          </a:effec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Discussion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1350" y="936601"/>
            <a:ext cx="8064000" cy="4802399"/>
          </a:xfrm>
        </p:spPr>
        <p:txBody>
          <a:bodyPr/>
          <a:lstStyle/>
          <a:p>
            <a:r>
              <a:rPr lang="en-US" altLang="zh-CN" dirty="0" smtClean="0"/>
              <a:t> Shortage: </a:t>
            </a:r>
            <a:r>
              <a:rPr lang="en-US" altLang="zh-CN" b="1" dirty="0" smtClean="0">
                <a:solidFill>
                  <a:srgbClr val="FF0000"/>
                </a:solidFill>
              </a:rPr>
              <a:t>combinations</a:t>
            </a:r>
            <a:r>
              <a:rPr lang="en-US" altLang="zh-CN" dirty="0" smtClean="0"/>
              <a:t> of fingerprints; only </a:t>
            </a:r>
            <a:r>
              <a:rPr lang="en-US" altLang="zh-CN" b="1" dirty="0" smtClean="0">
                <a:solidFill>
                  <a:srgbClr val="FF0000"/>
                </a:solidFill>
              </a:rPr>
              <a:t>independent</a:t>
            </a:r>
            <a:r>
              <a:rPr lang="en-US" altLang="zh-CN" dirty="0" smtClean="0"/>
              <a:t> assumption</a:t>
            </a:r>
          </a:p>
          <a:p>
            <a:r>
              <a:rPr lang="en-US" altLang="zh-CN" dirty="0"/>
              <a:t> </a:t>
            </a:r>
            <a:r>
              <a:rPr lang="en-US" altLang="zh-CN" dirty="0" smtClean="0"/>
              <a:t>Known binding modes from the PDB database.</a:t>
            </a:r>
          </a:p>
          <a:p>
            <a:pPr lvl="1"/>
            <a:r>
              <a:rPr lang="en-US" altLang="zh-CN" b="1" dirty="0" smtClean="0">
                <a:solidFill>
                  <a:srgbClr val="3333B2"/>
                </a:solidFill>
              </a:rPr>
              <a:t>9000</a:t>
            </a:r>
            <a:r>
              <a:rPr lang="en-US" altLang="zh-CN" dirty="0" smtClean="0"/>
              <a:t> distinct compounds among </a:t>
            </a:r>
            <a:r>
              <a:rPr lang="en-US" altLang="zh-CN" b="1" dirty="0" smtClean="0">
                <a:solidFill>
                  <a:srgbClr val="3333B2"/>
                </a:solidFill>
              </a:rPr>
              <a:t>20,000</a:t>
            </a:r>
            <a:r>
              <a:rPr lang="en-US" altLang="zh-CN" dirty="0" smtClean="0"/>
              <a:t> compound-protein interactions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Songpeng Zu</a:t>
            </a:r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/>
              <a:t>Statistical Learning on Compound-Protein Interactions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636A3DD-18C9-47FF-B97C-D83E934F991A}" type="slidenum">
              <a:rPr lang="zh-CN" altLang="en-US" smtClean="0"/>
              <a:pPr>
                <a:defRPr/>
              </a:pPr>
              <a:t>10</a:t>
            </a:fld>
            <a:endParaRPr lang="zh-CN" altLang="en-US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2109" y="4171897"/>
            <a:ext cx="5492894" cy="1697108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3037152" y="2333152"/>
            <a:ext cx="3077898" cy="1764723"/>
            <a:chOff x="2857043" y="2544878"/>
            <a:chExt cx="3077898" cy="1764723"/>
          </a:xfrm>
        </p:grpSpPr>
        <p:grpSp>
          <p:nvGrpSpPr>
            <p:cNvPr id="13" name="组合 12"/>
            <p:cNvGrpSpPr/>
            <p:nvPr/>
          </p:nvGrpSpPr>
          <p:grpSpPr>
            <a:xfrm>
              <a:off x="2857043" y="2544878"/>
              <a:ext cx="3077898" cy="1764723"/>
              <a:chOff x="2857043" y="2544878"/>
              <a:chExt cx="3077898" cy="1764723"/>
            </a:xfrm>
          </p:grpSpPr>
          <p:grpSp>
            <p:nvGrpSpPr>
              <p:cNvPr id="10" name="组合 9"/>
              <p:cNvGrpSpPr/>
              <p:nvPr/>
            </p:nvGrpSpPr>
            <p:grpSpPr>
              <a:xfrm>
                <a:off x="2857043" y="2544878"/>
                <a:ext cx="3077898" cy="1764723"/>
                <a:chOff x="3037152" y="2362200"/>
                <a:chExt cx="3077898" cy="1764723"/>
              </a:xfrm>
            </p:grpSpPr>
            <p:pic>
              <p:nvPicPr>
                <p:cNvPr id="8" name="图片 7"/>
                <p:cNvPicPr>
                  <a:picLocks noChangeAspect="1"/>
                </p:cNvPicPr>
                <p:nvPr/>
              </p:nvPicPr>
              <p:blipFill rotWithShape="1">
                <a:blip r:embed="rId4"/>
                <a:srcRect t="5260"/>
                <a:stretch/>
              </p:blipFill>
              <p:spPr>
                <a:xfrm>
                  <a:off x="3037152" y="2362200"/>
                  <a:ext cx="3077898" cy="1764723"/>
                </a:xfrm>
                <a:prstGeom prst="rect">
                  <a:avLst/>
                </a:prstGeom>
              </p:spPr>
            </p:pic>
            <p:sp>
              <p:nvSpPr>
                <p:cNvPr id="9" name="任意多边形 8"/>
                <p:cNvSpPr/>
                <p:nvPr/>
              </p:nvSpPr>
              <p:spPr>
                <a:xfrm>
                  <a:off x="3470564" y="2785353"/>
                  <a:ext cx="1018559" cy="1050358"/>
                </a:xfrm>
                <a:custGeom>
                  <a:avLst/>
                  <a:gdLst>
                    <a:gd name="connsiteX0" fmla="*/ 0 w 1018559"/>
                    <a:gd name="connsiteY0" fmla="*/ 712920 h 1050358"/>
                    <a:gd name="connsiteX1" fmla="*/ 374072 w 1018559"/>
                    <a:gd name="connsiteY1" fmla="*/ 394265 h 1050358"/>
                    <a:gd name="connsiteX2" fmla="*/ 464127 w 1018559"/>
                    <a:gd name="connsiteY2" fmla="*/ 131029 h 1050358"/>
                    <a:gd name="connsiteX3" fmla="*/ 616527 w 1018559"/>
                    <a:gd name="connsiteY3" fmla="*/ 6338 h 1050358"/>
                    <a:gd name="connsiteX4" fmla="*/ 685800 w 1018559"/>
                    <a:gd name="connsiteY4" fmla="*/ 27120 h 1050358"/>
                    <a:gd name="connsiteX5" fmla="*/ 810491 w 1018559"/>
                    <a:gd name="connsiteY5" fmla="*/ 103320 h 1050358"/>
                    <a:gd name="connsiteX6" fmla="*/ 879763 w 1018559"/>
                    <a:gd name="connsiteY6" fmla="*/ 262647 h 1050358"/>
                    <a:gd name="connsiteX7" fmla="*/ 1018309 w 1018559"/>
                    <a:gd name="connsiteY7" fmla="*/ 456611 h 1050358"/>
                    <a:gd name="connsiteX8" fmla="*/ 914400 w 1018559"/>
                    <a:gd name="connsiteY8" fmla="*/ 622865 h 1050358"/>
                    <a:gd name="connsiteX9" fmla="*/ 935181 w 1018559"/>
                    <a:gd name="connsiteY9" fmla="*/ 782192 h 1050358"/>
                    <a:gd name="connsiteX10" fmla="*/ 775854 w 1018559"/>
                    <a:gd name="connsiteY10" fmla="*/ 1024647 h 1050358"/>
                    <a:gd name="connsiteX11" fmla="*/ 762000 w 1018559"/>
                    <a:gd name="connsiteY11" fmla="*/ 1031574 h 10503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018559" h="1050358">
                      <a:moveTo>
                        <a:pt x="0" y="712920"/>
                      </a:moveTo>
                      <a:cubicBezTo>
                        <a:pt x="148359" y="602083"/>
                        <a:pt x="296718" y="491247"/>
                        <a:pt x="374072" y="394265"/>
                      </a:cubicBezTo>
                      <a:cubicBezTo>
                        <a:pt x="451426" y="297283"/>
                        <a:pt x="423718" y="195683"/>
                        <a:pt x="464127" y="131029"/>
                      </a:cubicBezTo>
                      <a:cubicBezTo>
                        <a:pt x="504536" y="66375"/>
                        <a:pt x="579582" y="23656"/>
                        <a:pt x="616527" y="6338"/>
                      </a:cubicBezTo>
                      <a:cubicBezTo>
                        <a:pt x="653472" y="-10980"/>
                        <a:pt x="653473" y="10956"/>
                        <a:pt x="685800" y="27120"/>
                      </a:cubicBezTo>
                      <a:cubicBezTo>
                        <a:pt x="718127" y="43284"/>
                        <a:pt x="778164" y="64066"/>
                        <a:pt x="810491" y="103320"/>
                      </a:cubicBezTo>
                      <a:cubicBezTo>
                        <a:pt x="842818" y="142574"/>
                        <a:pt x="845127" y="203765"/>
                        <a:pt x="879763" y="262647"/>
                      </a:cubicBezTo>
                      <a:cubicBezTo>
                        <a:pt x="914399" y="321529"/>
                        <a:pt x="1012536" y="396575"/>
                        <a:pt x="1018309" y="456611"/>
                      </a:cubicBezTo>
                      <a:cubicBezTo>
                        <a:pt x="1024082" y="516647"/>
                        <a:pt x="928255" y="568602"/>
                        <a:pt x="914400" y="622865"/>
                      </a:cubicBezTo>
                      <a:cubicBezTo>
                        <a:pt x="900545" y="677128"/>
                        <a:pt x="958272" y="715228"/>
                        <a:pt x="935181" y="782192"/>
                      </a:cubicBezTo>
                      <a:cubicBezTo>
                        <a:pt x="912090" y="849156"/>
                        <a:pt x="804717" y="983083"/>
                        <a:pt x="775854" y="1024647"/>
                      </a:cubicBezTo>
                      <a:cubicBezTo>
                        <a:pt x="746991" y="1066211"/>
                        <a:pt x="754495" y="1048892"/>
                        <a:pt x="762000" y="1031574"/>
                      </a:cubicBezTo>
                    </a:path>
                  </a:pathLst>
                </a:custGeom>
                <a:noFill/>
                <a:ln w="38100"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12" name="椭圆 11"/>
              <p:cNvSpPr/>
              <p:nvPr/>
            </p:nvSpPr>
            <p:spPr>
              <a:xfrm rot="19995074">
                <a:off x="3830783" y="2997774"/>
                <a:ext cx="270164" cy="459208"/>
              </a:xfrm>
              <a:prstGeom prst="ellipse">
                <a:avLst/>
              </a:prstGeom>
              <a:solidFill>
                <a:srgbClr val="FF0000">
                  <a:alpha val="3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alpha val="13000"/>
                    </a:schemeClr>
                  </a:solidFill>
                  <a:effectLst>
                    <a:outerShdw blurRad="50800" dist="50800" dir="5400000" algn="ctr" rotWithShape="0">
                      <a:schemeClr val="accent6">
                        <a:lumMod val="40000"/>
                        <a:lumOff val="60000"/>
                        <a:alpha val="66000"/>
                      </a:schemeClr>
                    </a:outerShdw>
                    <a:reflection stA="41000" endPos="65000" dist="50800" dir="5400000" sy="-100000" algn="bl" rotWithShape="0"/>
                  </a:effectLst>
                </a:endParaRPr>
              </a:p>
            </p:txBody>
          </p:sp>
        </p:grpSp>
        <p:sp>
          <p:nvSpPr>
            <p:cNvPr id="14" name="椭圆 13"/>
            <p:cNvSpPr/>
            <p:nvPr/>
          </p:nvSpPr>
          <p:spPr>
            <a:xfrm rot="17164090">
              <a:off x="3678975" y="3395356"/>
              <a:ext cx="125846" cy="308342"/>
            </a:xfrm>
            <a:prstGeom prst="ellipse">
              <a:avLst/>
            </a:prstGeom>
            <a:solidFill>
              <a:srgbClr val="FF0000">
                <a:alpha val="3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alpha val="13000"/>
                  </a:schemeClr>
                </a:solidFill>
                <a:effectLst>
                  <a:outerShdw blurRad="50800" dist="50800" dir="5400000" algn="ctr" rotWithShape="0">
                    <a:schemeClr val="accent6">
                      <a:lumMod val="40000"/>
                      <a:lumOff val="60000"/>
                      <a:alpha val="66000"/>
                    </a:schemeClr>
                  </a:outerShdw>
                  <a:reflection stA="41000" endPos="65000" dist="50800" dir="5400000" sy="-100000" algn="bl" rotWithShape="0"/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71044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Content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 </a:t>
            </a:r>
            <a:r>
              <a:rPr lang="en-US" altLang="zh-CN" dirty="0" smtClean="0">
                <a:solidFill>
                  <a:schemeClr val="bg1">
                    <a:lumMod val="75000"/>
                  </a:schemeClr>
                </a:solidFill>
              </a:rPr>
              <a:t>Introduction on Compound-Protein Interactions (CPIs)</a:t>
            </a:r>
          </a:p>
          <a:p>
            <a:r>
              <a:rPr lang="en-US" altLang="zh-CN" dirty="0"/>
              <a:t> </a:t>
            </a:r>
            <a:r>
              <a:rPr lang="en-US" altLang="zh-CN" dirty="0" smtClean="0">
                <a:solidFill>
                  <a:srgbClr val="FF0000"/>
                </a:solidFill>
              </a:rPr>
              <a:t>Prediction on CPIs from Statistical Learning.</a:t>
            </a:r>
          </a:p>
          <a:p>
            <a:pPr lvl="1"/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zh-CN" dirty="0" smtClean="0">
                <a:solidFill>
                  <a:schemeClr val="bg1">
                    <a:lumMod val="75000"/>
                  </a:schemeClr>
                </a:solidFill>
              </a:rPr>
              <a:t>Inference on the latent features from CPIs by EM algorithm</a:t>
            </a:r>
          </a:p>
          <a:p>
            <a:pPr lvl="1"/>
            <a:r>
              <a:rPr lang="en-US" altLang="zh-CN" dirty="0">
                <a:solidFill>
                  <a:srgbClr val="00B050"/>
                </a:solidFill>
              </a:rPr>
              <a:t> </a:t>
            </a:r>
            <a:r>
              <a:rPr lang="en-US" altLang="zh-CN" b="1" dirty="0" smtClean="0"/>
              <a:t>Quantitative prediction on CPIs by multi-task learning</a:t>
            </a:r>
          </a:p>
          <a:p>
            <a:pPr lvl="1"/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zh-CN" dirty="0" smtClean="0">
                <a:solidFill>
                  <a:schemeClr val="bg1">
                    <a:lumMod val="75000"/>
                  </a:schemeClr>
                </a:solidFill>
              </a:rPr>
              <a:t>Graph partition based prediction on CPIs</a:t>
            </a:r>
          </a:p>
          <a:p>
            <a:r>
              <a:rPr lang="en-US" altLang="zh-CN" dirty="0"/>
              <a:t> </a:t>
            </a:r>
            <a:r>
              <a:rPr lang="en-US" altLang="zh-CN" dirty="0" smtClean="0">
                <a:solidFill>
                  <a:schemeClr val="bg1">
                    <a:lumMod val="75000"/>
                  </a:schemeClr>
                </a:solidFill>
              </a:rPr>
              <a:t>Application</a:t>
            </a:r>
          </a:p>
          <a:p>
            <a:pPr lvl="1"/>
            <a:r>
              <a:rPr lang="en-US" altLang="zh-CN" dirty="0" smtClean="0">
                <a:solidFill>
                  <a:schemeClr val="bg1">
                    <a:lumMod val="75000"/>
                  </a:schemeClr>
                </a:solidFill>
              </a:rPr>
              <a:t>Predicting RIP3 inhibitors</a:t>
            </a:r>
          </a:p>
          <a:p>
            <a:pPr lvl="1"/>
            <a:r>
              <a:rPr lang="en-US" altLang="zh-CN" dirty="0" smtClean="0">
                <a:solidFill>
                  <a:schemeClr val="bg1">
                    <a:lumMod val="75000"/>
                  </a:schemeClr>
                </a:solidFill>
              </a:rPr>
              <a:t>Ginkgolide’s bioactivity study</a:t>
            </a:r>
          </a:p>
          <a:p>
            <a:r>
              <a:rPr lang="en-US" altLang="zh-CN" dirty="0"/>
              <a:t> </a:t>
            </a:r>
            <a:r>
              <a:rPr lang="en-US" altLang="zh-CN" dirty="0" smtClean="0">
                <a:solidFill>
                  <a:schemeClr val="bg1">
                    <a:lumMod val="75000"/>
                  </a:schemeClr>
                </a:solidFill>
              </a:rPr>
              <a:t>Summary 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Songpeng Zu</a:t>
            </a:r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/>
              <a:t>Statistical Learning on Compound-Protein Interactions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636A3DD-18C9-47FF-B97C-D83E934F991A}" type="slidenum">
              <a:rPr lang="zh-CN" altLang="en-US" smtClean="0"/>
              <a:pPr>
                <a:defRPr/>
              </a:pPr>
              <a:t>11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065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MultiQSAR: Quantitative prediction by multi-task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Songpeng Zu</a:t>
            </a:r>
            <a:endParaRPr lang="zh-CN" altLang="en-US" dirty="0" smtClean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Statistical Learning on Compound-Protein Interactions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636A3DD-18C9-47FF-B97C-D83E934F991A}" type="slidenum">
              <a:rPr lang="zh-CN" altLang="en-US" smtClean="0"/>
              <a:pPr>
                <a:defRPr/>
              </a:pPr>
              <a:t>12</a:t>
            </a:fld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855" y="642628"/>
            <a:ext cx="4694426" cy="2182669"/>
          </a:xfrm>
          <a:prstGeom prst="rect">
            <a:avLst/>
          </a:prstGeom>
        </p:spPr>
      </p:pic>
      <p:grpSp>
        <p:nvGrpSpPr>
          <p:cNvPr id="13" name="组合 12"/>
          <p:cNvGrpSpPr/>
          <p:nvPr/>
        </p:nvGrpSpPr>
        <p:grpSpPr>
          <a:xfrm>
            <a:off x="89359" y="3216093"/>
            <a:ext cx="2417585" cy="2538180"/>
            <a:chOff x="7563226" y="451825"/>
            <a:chExt cx="3184508" cy="3111181"/>
          </a:xfrm>
        </p:grpSpPr>
        <p:pic>
          <p:nvPicPr>
            <p:cNvPr id="29" name="图片 2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36638" y="981038"/>
              <a:ext cx="2106256" cy="2581968"/>
            </a:xfrm>
            <a:prstGeom prst="rect">
              <a:avLst/>
            </a:prstGeom>
          </p:spPr>
        </p:pic>
        <p:sp>
          <p:nvSpPr>
            <p:cNvPr id="30" name="矩形 29"/>
            <p:cNvSpPr/>
            <p:nvPr/>
          </p:nvSpPr>
          <p:spPr>
            <a:xfrm>
              <a:off x="7563226" y="451825"/>
              <a:ext cx="3184508" cy="37725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Hierarchical Bayesian Model</a:t>
              </a:r>
              <a:endParaRPr lang="zh-CN" altLang="en-US" sz="1400" b="1" dirty="0"/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5784304" y="3065364"/>
            <a:ext cx="2980635" cy="2928196"/>
            <a:chOff x="907756" y="4858666"/>
            <a:chExt cx="3926171" cy="3589244"/>
          </a:xfrm>
        </p:grpSpPr>
        <p:grpSp>
          <p:nvGrpSpPr>
            <p:cNvPr id="20" name="组合 19"/>
            <p:cNvGrpSpPr/>
            <p:nvPr/>
          </p:nvGrpSpPr>
          <p:grpSpPr>
            <a:xfrm>
              <a:off x="907756" y="4858666"/>
              <a:ext cx="3926171" cy="3124744"/>
              <a:chOff x="1134332" y="4866758"/>
              <a:chExt cx="3926171" cy="3124744"/>
            </a:xfrm>
          </p:grpSpPr>
          <p:sp>
            <p:nvSpPr>
              <p:cNvPr id="22" name="矩形 21"/>
              <p:cNvSpPr/>
              <p:nvPr/>
            </p:nvSpPr>
            <p:spPr>
              <a:xfrm>
                <a:off x="1167759" y="4866758"/>
                <a:ext cx="3807489" cy="3772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Comparison with single-task model</a:t>
                </a:r>
                <a:endParaRPr lang="zh-CN" altLang="en-US" sz="1400" b="1" dirty="0"/>
              </a:p>
            </p:txBody>
          </p:sp>
          <p:pic>
            <p:nvPicPr>
              <p:cNvPr id="23" name="图片 22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32932" y="5313165"/>
                <a:ext cx="3427571" cy="2678337"/>
              </a:xfrm>
              <a:prstGeom prst="rect">
                <a:avLst/>
              </a:prstGeom>
            </p:spPr>
          </p:pic>
          <p:sp>
            <p:nvSpPr>
              <p:cNvPr id="24" name="矩形 23"/>
              <p:cNvSpPr/>
              <p:nvPr/>
            </p:nvSpPr>
            <p:spPr>
              <a:xfrm rot="16200000">
                <a:off x="475239" y="6377751"/>
                <a:ext cx="1723597" cy="4054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MSE Reduction</a:t>
                </a:r>
                <a:endParaRPr lang="zh-CN" altLang="en-US" sz="1400" b="1" dirty="0"/>
              </a:p>
            </p:txBody>
          </p:sp>
          <p:sp>
            <p:nvSpPr>
              <p:cNvPr id="25" name="矩形 24"/>
              <p:cNvSpPr/>
              <p:nvPr/>
            </p:nvSpPr>
            <p:spPr>
              <a:xfrm>
                <a:off x="2362115" y="5559183"/>
                <a:ext cx="185704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2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Sample Number: </a:t>
                </a:r>
                <a:r>
                  <a:rPr lang="en-US" altLang="zh-CN" sz="1200" b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50</a:t>
                </a:r>
              </a:p>
              <a:p>
                <a:r>
                  <a:rPr lang="en-US" altLang="zh-CN" sz="12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About </a:t>
                </a:r>
                <a:r>
                  <a:rPr lang="en-US" altLang="zh-CN" sz="1200" b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50%</a:t>
                </a:r>
                <a:r>
                  <a:rPr lang="en-US" altLang="zh-CN" sz="12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improvement</a:t>
                </a:r>
                <a:endParaRPr lang="zh-CN" altLang="en-US" sz="1200" b="1" dirty="0"/>
              </a:p>
            </p:txBody>
          </p:sp>
          <p:sp>
            <p:nvSpPr>
              <p:cNvPr id="26" name="矩形 25"/>
              <p:cNvSpPr/>
              <p:nvPr/>
            </p:nvSpPr>
            <p:spPr>
              <a:xfrm>
                <a:off x="2309189" y="6576036"/>
                <a:ext cx="207505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2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Sample Number: </a:t>
                </a:r>
                <a:r>
                  <a:rPr lang="en-US" altLang="zh-CN" sz="1200" b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1000</a:t>
                </a:r>
              </a:p>
              <a:p>
                <a:r>
                  <a:rPr lang="en-US" altLang="zh-CN" sz="12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Less than </a:t>
                </a:r>
                <a:r>
                  <a:rPr lang="en-US" altLang="zh-CN" sz="1200" b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10%</a:t>
                </a:r>
                <a:r>
                  <a:rPr lang="en-US" altLang="zh-CN" sz="12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improvement</a:t>
                </a:r>
                <a:endParaRPr lang="zh-CN" altLang="en-US" sz="1200" b="1" dirty="0"/>
              </a:p>
            </p:txBody>
          </p:sp>
          <p:cxnSp>
            <p:nvCxnSpPr>
              <p:cNvPr id="27" name="直接箭头连接符 26"/>
              <p:cNvCxnSpPr/>
              <p:nvPr/>
            </p:nvCxnSpPr>
            <p:spPr>
              <a:xfrm>
                <a:off x="3440191" y="7037701"/>
                <a:ext cx="273459" cy="579377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接箭头连接符 27"/>
              <p:cNvCxnSpPr/>
              <p:nvPr/>
            </p:nvCxnSpPr>
            <p:spPr>
              <a:xfrm>
                <a:off x="3920717" y="6045923"/>
                <a:ext cx="420390" cy="198507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矩形 20"/>
            <p:cNvSpPr/>
            <p:nvPr/>
          </p:nvSpPr>
          <p:spPr>
            <a:xfrm>
              <a:off x="1988744" y="8070651"/>
              <a:ext cx="2432891" cy="37725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Peptide GPCR family</a:t>
              </a:r>
              <a:endParaRPr lang="zh-CN" altLang="en-US" sz="1400" b="1" dirty="0"/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2283293" y="3210697"/>
            <a:ext cx="3454252" cy="2094555"/>
            <a:chOff x="4377431" y="3742275"/>
            <a:chExt cx="4550033" cy="2567407"/>
          </a:xfrm>
        </p:grpSpPr>
        <p:pic>
          <p:nvPicPr>
            <p:cNvPr id="18" name="图片 17"/>
            <p:cNvPicPr>
              <a:picLocks noChangeAspect="1"/>
            </p:cNvPicPr>
            <p:nvPr/>
          </p:nvPicPr>
          <p:blipFill rotWithShape="1">
            <a:blip r:embed="rId5"/>
            <a:srcRect r="32181" b="44348"/>
            <a:stretch/>
          </p:blipFill>
          <p:spPr>
            <a:xfrm>
              <a:off x="4377431" y="4093770"/>
              <a:ext cx="4550033" cy="2215912"/>
            </a:xfrm>
            <a:prstGeom prst="rect">
              <a:avLst/>
            </a:prstGeom>
          </p:spPr>
        </p:pic>
        <p:sp>
          <p:nvSpPr>
            <p:cNvPr id="19" name="矩形 18"/>
            <p:cNvSpPr/>
            <p:nvPr/>
          </p:nvSpPr>
          <p:spPr>
            <a:xfrm>
              <a:off x="5222240" y="3742275"/>
              <a:ext cx="2658740" cy="37725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Log of Joint </a:t>
              </a:r>
              <a:r>
                <a:rPr lang="en-US" altLang="zh-CN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</a:t>
              </a:r>
              <a:r>
                <a:rPr lang="en-US" altLang="zh-CN" sz="1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robability</a:t>
              </a:r>
              <a:endParaRPr lang="zh-CN" altLang="en-US" sz="1400" b="1" dirty="0"/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42766" y="771107"/>
            <a:ext cx="3402025" cy="1958178"/>
          </a:xfrm>
          <a:prstGeom prst="rect">
            <a:avLst/>
          </a:prstGeom>
        </p:spPr>
      </p:pic>
      <p:grpSp>
        <p:nvGrpSpPr>
          <p:cNvPr id="31" name="组合 30"/>
          <p:cNvGrpSpPr/>
          <p:nvPr/>
        </p:nvGrpSpPr>
        <p:grpSpPr>
          <a:xfrm>
            <a:off x="207280" y="3379709"/>
            <a:ext cx="8337511" cy="2594529"/>
            <a:chOff x="826396" y="638573"/>
            <a:chExt cx="7632672" cy="2111554"/>
          </a:xfrm>
        </p:grpSpPr>
        <p:grpSp>
          <p:nvGrpSpPr>
            <p:cNvPr id="32" name="组合 31"/>
            <p:cNvGrpSpPr/>
            <p:nvPr/>
          </p:nvGrpSpPr>
          <p:grpSpPr>
            <a:xfrm>
              <a:off x="826396" y="638573"/>
              <a:ext cx="7632672" cy="2111554"/>
              <a:chOff x="826397" y="874078"/>
              <a:chExt cx="7135378" cy="2409234"/>
            </a:xfrm>
          </p:grpSpPr>
          <p:sp>
            <p:nvSpPr>
              <p:cNvPr id="34" name="矩形 33"/>
              <p:cNvSpPr/>
              <p:nvPr/>
            </p:nvSpPr>
            <p:spPr>
              <a:xfrm>
                <a:off x="826397" y="874078"/>
                <a:ext cx="7102186" cy="2409234"/>
              </a:xfrm>
              <a:prstGeom prst="rect">
                <a:avLst/>
              </a:prstGeom>
              <a:no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" name="文本框 34"/>
              <p:cNvSpPr txBox="1"/>
              <p:nvPr/>
            </p:nvSpPr>
            <p:spPr>
              <a:xfrm>
                <a:off x="6143649" y="934996"/>
                <a:ext cx="181812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b="1" dirty="0" smtClean="0">
                    <a:solidFill>
                      <a:srgbClr val="FF0000"/>
                    </a:solidFill>
                    <a:latin typeface="+mj-lt"/>
                  </a:rPr>
                  <a:t>Chemoinformatics</a:t>
                </a:r>
                <a:endParaRPr lang="zh-CN" altLang="en-US" sz="1600" b="1" dirty="0">
                  <a:solidFill>
                    <a:srgbClr val="FF0000"/>
                  </a:solidFill>
                  <a:latin typeface="+mj-lt"/>
                </a:endParaRPr>
              </a:p>
            </p:txBody>
          </p:sp>
        </p:grpSp>
        <p:pic>
          <p:nvPicPr>
            <p:cNvPr id="33" name="图片 32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8162" y="779660"/>
              <a:ext cx="7237060" cy="19044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43786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Discussion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39623" y="650477"/>
            <a:ext cx="8064000" cy="4802399"/>
          </a:xfrm>
        </p:spPr>
        <p:txBody>
          <a:bodyPr/>
          <a:lstStyle/>
          <a:p>
            <a:r>
              <a:rPr lang="en-US" altLang="zh-CN" dirty="0" smtClean="0"/>
              <a:t> Structure Learning</a:t>
            </a:r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r>
              <a:rPr lang="en-US" altLang="zh-CN" dirty="0" smtClean="0"/>
              <a:t> Deep representation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 smtClean="0"/>
              <a:t>Songpeng Zu</a:t>
            </a:r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/>
              <a:t>Statistical Learning on Compound-Protein Interactions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636A3DD-18C9-47FF-B97C-D83E934F991A}" type="slidenum">
              <a:rPr lang="zh-CN" altLang="en-US" smtClean="0"/>
              <a:pPr>
                <a:defRPr/>
              </a:pPr>
              <a:t>13</a:t>
            </a:fld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2527" y="1212967"/>
            <a:ext cx="5221432" cy="210923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29661" y="6080451"/>
            <a:ext cx="531908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 smtClean="0">
                <a:latin typeface="+mj-lt"/>
              </a:rPr>
              <a:t>Ma, X., et al., Learning </a:t>
            </a:r>
            <a:r>
              <a:rPr lang="en-US" altLang="zh-CN" sz="1000" dirty="0">
                <a:latin typeface="+mj-lt"/>
              </a:rPr>
              <a:t>regulatory programs by threshold SVD </a:t>
            </a:r>
            <a:r>
              <a:rPr lang="en-US" altLang="zh-CN" sz="1000" dirty="0" smtClean="0">
                <a:latin typeface="+mj-lt"/>
              </a:rPr>
              <a:t>regression. </a:t>
            </a:r>
            <a:r>
              <a:rPr lang="en-US" altLang="zh-CN" sz="1000" b="1" dirty="0" smtClean="0">
                <a:latin typeface="+mj-lt"/>
              </a:rPr>
              <a:t>PNAS, 2014</a:t>
            </a:r>
            <a:r>
              <a:rPr lang="en-US" altLang="zh-CN" sz="1000" dirty="0" smtClean="0">
                <a:latin typeface="+mj-lt"/>
              </a:rPr>
              <a:t>, 111:15675</a:t>
            </a:r>
            <a:endParaRPr lang="zh-CN" altLang="en-US" sz="1000" dirty="0">
              <a:latin typeface="+mj-lt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907474" y="6241149"/>
            <a:ext cx="33586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 smtClean="0">
                <a:latin typeface="+mj-lt"/>
              </a:rPr>
              <a:t>LeCun,Y., et al., Deep Learning.  </a:t>
            </a:r>
            <a:r>
              <a:rPr lang="en-US" altLang="zh-CN" sz="1000" b="1" dirty="0" smtClean="0">
                <a:latin typeface="+mj-lt"/>
              </a:rPr>
              <a:t>Nature, 2015</a:t>
            </a:r>
            <a:r>
              <a:rPr lang="en-US" altLang="zh-CN" sz="1000" dirty="0" smtClean="0">
                <a:latin typeface="+mj-lt"/>
              </a:rPr>
              <a:t>, 521,436-444</a:t>
            </a:r>
            <a:endParaRPr lang="zh-CN" altLang="en-US" sz="1000" dirty="0">
              <a:latin typeface="+mj-lt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366430" y="1917643"/>
            <a:ext cx="2791850" cy="426140"/>
            <a:chOff x="290786" y="1841443"/>
            <a:chExt cx="2791850" cy="426140"/>
          </a:xfrm>
        </p:grpSpPr>
        <p:sp>
          <p:nvSpPr>
            <p:cNvPr id="13" name="文本框 12"/>
            <p:cNvSpPr txBox="1"/>
            <p:nvPr/>
          </p:nvSpPr>
          <p:spPr>
            <a:xfrm>
              <a:off x="290786" y="1841443"/>
              <a:ext cx="2416046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zh-CN" sz="1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Combinations of fingerprints</a:t>
              </a:r>
              <a:endParaRPr lang="zh-CN" alt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4" name="直接箭头连接符 13"/>
            <p:cNvCxnSpPr/>
            <p:nvPr/>
          </p:nvCxnSpPr>
          <p:spPr>
            <a:xfrm>
              <a:off x="2511136" y="2126673"/>
              <a:ext cx="571500" cy="14091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组合 17"/>
          <p:cNvGrpSpPr/>
          <p:nvPr/>
        </p:nvGrpSpPr>
        <p:grpSpPr>
          <a:xfrm>
            <a:off x="1184562" y="2535935"/>
            <a:ext cx="1778735" cy="448687"/>
            <a:chOff x="290786" y="1841443"/>
            <a:chExt cx="3382780" cy="448687"/>
          </a:xfrm>
        </p:grpSpPr>
        <p:sp>
          <p:nvSpPr>
            <p:cNvPr id="19" name="文本框 18"/>
            <p:cNvSpPr txBox="1"/>
            <p:nvPr/>
          </p:nvSpPr>
          <p:spPr>
            <a:xfrm>
              <a:off x="290786" y="1841443"/>
              <a:ext cx="1593578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zh-CN" sz="1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Different proteins </a:t>
              </a:r>
              <a:endParaRPr lang="zh-CN" alt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0" name="直接箭头连接符 19"/>
            <p:cNvCxnSpPr/>
            <p:nvPr/>
          </p:nvCxnSpPr>
          <p:spPr>
            <a:xfrm>
              <a:off x="2635799" y="2149220"/>
              <a:ext cx="1037767" cy="14091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组合 21"/>
          <p:cNvGrpSpPr/>
          <p:nvPr/>
        </p:nvGrpSpPr>
        <p:grpSpPr>
          <a:xfrm>
            <a:off x="1435503" y="1263771"/>
            <a:ext cx="1593447" cy="316296"/>
            <a:chOff x="1464864" y="1746677"/>
            <a:chExt cx="1593447" cy="316296"/>
          </a:xfrm>
        </p:grpSpPr>
        <p:sp>
          <p:nvSpPr>
            <p:cNvPr id="23" name="文本框 12"/>
            <p:cNvSpPr txBox="1"/>
            <p:nvPr/>
          </p:nvSpPr>
          <p:spPr>
            <a:xfrm>
              <a:off x="1464864" y="1746677"/>
              <a:ext cx="1151277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宋体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宋体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宋体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宋体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宋体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宋体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宋体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宋体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宋体" charset="-122"/>
                  <a:cs typeface="+mn-cs"/>
                </a:defRPr>
              </a:lvl9pPr>
            </a:lstStyle>
            <a:p>
              <a:r>
                <a:rPr lang="en-US" altLang="zh-CN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</a:t>
              </a:r>
              <a:r>
                <a:rPr lang="en-US" altLang="zh-CN" sz="1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ingerprints</a:t>
              </a:r>
              <a:endParaRPr lang="zh-CN" alt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4" name="直接箭头连接符 23"/>
            <p:cNvCxnSpPr/>
            <p:nvPr/>
          </p:nvCxnSpPr>
          <p:spPr>
            <a:xfrm>
              <a:off x="2500427" y="1969404"/>
              <a:ext cx="557884" cy="9356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组合 32"/>
          <p:cNvGrpSpPr/>
          <p:nvPr/>
        </p:nvGrpSpPr>
        <p:grpSpPr>
          <a:xfrm>
            <a:off x="496342" y="3569427"/>
            <a:ext cx="8103928" cy="2080967"/>
            <a:chOff x="496342" y="3569427"/>
            <a:chExt cx="8103928" cy="2080967"/>
          </a:xfrm>
        </p:grpSpPr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93471" y="3569427"/>
              <a:ext cx="5406799" cy="2080967"/>
            </a:xfrm>
            <a:prstGeom prst="rect">
              <a:avLst/>
            </a:prstGeom>
          </p:spPr>
        </p:pic>
        <p:grpSp>
          <p:nvGrpSpPr>
            <p:cNvPr id="27" name="组合 26"/>
            <p:cNvGrpSpPr/>
            <p:nvPr/>
          </p:nvGrpSpPr>
          <p:grpSpPr>
            <a:xfrm>
              <a:off x="496342" y="4343067"/>
              <a:ext cx="2791850" cy="426140"/>
              <a:chOff x="290786" y="1841443"/>
              <a:chExt cx="2791850" cy="426140"/>
            </a:xfrm>
          </p:grpSpPr>
          <p:sp>
            <p:nvSpPr>
              <p:cNvPr id="28" name="文本框 27"/>
              <p:cNvSpPr txBox="1"/>
              <p:nvPr/>
            </p:nvSpPr>
            <p:spPr>
              <a:xfrm>
                <a:off x="290786" y="1841443"/>
                <a:ext cx="2416046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Combinations of fingerprints</a:t>
                </a:r>
                <a:endParaRPr lang="zh-CN" altLang="en-US" sz="14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29" name="直接箭头连接符 28"/>
              <p:cNvCxnSpPr/>
              <p:nvPr/>
            </p:nvCxnSpPr>
            <p:spPr>
              <a:xfrm>
                <a:off x="2511136" y="2126673"/>
                <a:ext cx="571500" cy="14091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0" name="组合 29"/>
            <p:cNvGrpSpPr/>
            <p:nvPr/>
          </p:nvGrpSpPr>
          <p:grpSpPr>
            <a:xfrm>
              <a:off x="496342" y="3735308"/>
              <a:ext cx="2791850" cy="426140"/>
              <a:chOff x="290786" y="1841443"/>
              <a:chExt cx="2791850" cy="426140"/>
            </a:xfrm>
          </p:grpSpPr>
          <p:sp>
            <p:nvSpPr>
              <p:cNvPr id="31" name="文本框 12"/>
              <p:cNvSpPr txBox="1"/>
              <p:nvPr/>
            </p:nvSpPr>
            <p:spPr>
              <a:xfrm>
                <a:off x="290786" y="1841443"/>
                <a:ext cx="2416046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宋体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宋体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宋体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宋体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宋体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宋体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宋体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宋体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宋体" charset="-122"/>
                    <a:cs typeface="+mn-cs"/>
                  </a:defRPr>
                </a:lvl9pPr>
              </a:lstStyle>
              <a:p>
                <a:r>
                  <a:rPr lang="en-US" altLang="zh-CN" sz="1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Combinations of fingerprints</a:t>
                </a:r>
                <a:endParaRPr lang="zh-CN" altLang="en-US" sz="14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32" name="直接箭头连接符 31"/>
              <p:cNvCxnSpPr/>
              <p:nvPr/>
            </p:nvCxnSpPr>
            <p:spPr>
              <a:xfrm>
                <a:off x="2511136" y="2126673"/>
                <a:ext cx="571500" cy="14091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808351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Content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 </a:t>
            </a:r>
            <a:r>
              <a:rPr lang="en-US" altLang="zh-CN" dirty="0" smtClean="0">
                <a:solidFill>
                  <a:schemeClr val="bg1">
                    <a:lumMod val="75000"/>
                  </a:schemeClr>
                </a:solidFill>
              </a:rPr>
              <a:t>Introduction on Compound-Protein Interactions (CPIs)</a:t>
            </a:r>
          </a:p>
          <a:p>
            <a:r>
              <a:rPr lang="en-US" altLang="zh-CN" dirty="0"/>
              <a:t> </a:t>
            </a:r>
            <a:r>
              <a:rPr lang="en-US" altLang="zh-CN" dirty="0" smtClean="0">
                <a:solidFill>
                  <a:srgbClr val="FF0000"/>
                </a:solidFill>
              </a:rPr>
              <a:t>Prediction on CPIs from Statistical Learning.</a:t>
            </a:r>
          </a:p>
          <a:p>
            <a:pPr lvl="1"/>
            <a:r>
              <a:rPr lang="en-US" altLang="zh-CN" dirty="0"/>
              <a:t> </a:t>
            </a:r>
            <a:r>
              <a:rPr lang="en-US" altLang="zh-CN" dirty="0" smtClean="0">
                <a:solidFill>
                  <a:schemeClr val="bg1">
                    <a:lumMod val="75000"/>
                  </a:schemeClr>
                </a:solidFill>
              </a:rPr>
              <a:t>Inference on the latent features from CPIs by EM algorithm</a:t>
            </a:r>
          </a:p>
          <a:p>
            <a:pPr lvl="1"/>
            <a:r>
              <a:rPr lang="en-US" altLang="zh-CN" dirty="0">
                <a:solidFill>
                  <a:srgbClr val="00B050"/>
                </a:solidFill>
              </a:rPr>
              <a:t> </a:t>
            </a:r>
            <a:r>
              <a:rPr lang="en-US" altLang="zh-CN" dirty="0" smtClean="0">
                <a:solidFill>
                  <a:schemeClr val="bg1">
                    <a:lumMod val="75000"/>
                  </a:schemeClr>
                </a:solidFill>
              </a:rPr>
              <a:t>Quantitative prediction on CPIs by multi-task learning</a:t>
            </a:r>
          </a:p>
          <a:p>
            <a:pPr lvl="1"/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zh-CN" b="1" dirty="0" smtClean="0"/>
              <a:t>Graph partition based prediction on CPIs</a:t>
            </a:r>
          </a:p>
          <a:p>
            <a:r>
              <a:rPr lang="en-US" altLang="zh-CN" dirty="0"/>
              <a:t> </a:t>
            </a:r>
            <a:r>
              <a:rPr lang="en-US" altLang="zh-CN" dirty="0" smtClean="0">
                <a:solidFill>
                  <a:schemeClr val="bg1">
                    <a:lumMod val="75000"/>
                  </a:schemeClr>
                </a:solidFill>
              </a:rPr>
              <a:t>Application</a:t>
            </a:r>
          </a:p>
          <a:p>
            <a:pPr lvl="1"/>
            <a:r>
              <a:rPr lang="en-US" altLang="zh-CN" dirty="0" smtClean="0">
                <a:solidFill>
                  <a:schemeClr val="bg1">
                    <a:lumMod val="75000"/>
                  </a:schemeClr>
                </a:solidFill>
              </a:rPr>
              <a:t>Predicting RIP3 inhibitors</a:t>
            </a:r>
          </a:p>
          <a:p>
            <a:pPr lvl="1"/>
            <a:r>
              <a:rPr lang="en-US" altLang="zh-CN" dirty="0" smtClean="0">
                <a:solidFill>
                  <a:schemeClr val="bg1">
                    <a:lumMod val="75000"/>
                  </a:schemeClr>
                </a:solidFill>
              </a:rPr>
              <a:t>Ginkgolide’s bioactivity study</a:t>
            </a:r>
          </a:p>
          <a:p>
            <a:r>
              <a:rPr lang="en-US" altLang="zh-CN" dirty="0"/>
              <a:t> </a:t>
            </a:r>
            <a:r>
              <a:rPr lang="en-US" altLang="zh-CN" dirty="0" smtClean="0">
                <a:solidFill>
                  <a:schemeClr val="bg1">
                    <a:lumMod val="75000"/>
                  </a:schemeClr>
                </a:solidFill>
              </a:rPr>
              <a:t>Summary 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Songpeng Zu</a:t>
            </a:r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/>
              <a:t>Statistical Learning on Compound-Protein Interactions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636A3DD-18C9-47FF-B97C-D83E934F991A}" type="slidenum">
              <a:rPr lang="zh-CN" altLang="en-US" smtClean="0"/>
              <a:pPr>
                <a:defRPr/>
              </a:pPr>
              <a:t>14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56987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Graph Partition-based Prediction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Songpeng Zu</a:t>
            </a:r>
            <a:endParaRPr lang="zh-CN" altLang="en-US" dirty="0" smtClean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Statistical Learning on Compound-Protein Interactions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636A3DD-18C9-47FF-B97C-D83E934F991A}" type="slidenum">
              <a:rPr lang="zh-CN" altLang="en-US" smtClean="0"/>
              <a:pPr>
                <a:defRPr/>
              </a:pPr>
              <a:t>15</a:t>
            </a:fld>
            <a:endParaRPr lang="zh-CN" altLang="en-US" dirty="0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714" y="734147"/>
            <a:ext cx="4608418" cy="2730796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73312" y="3142834"/>
            <a:ext cx="5103234" cy="2925457"/>
            <a:chOff x="686544" y="-552224"/>
            <a:chExt cx="8401742" cy="4429542"/>
          </a:xfrm>
        </p:grpSpPr>
        <p:grpSp>
          <p:nvGrpSpPr>
            <p:cNvPr id="21" name="组合 20"/>
            <p:cNvGrpSpPr/>
            <p:nvPr/>
          </p:nvGrpSpPr>
          <p:grpSpPr>
            <a:xfrm>
              <a:off x="686544" y="399126"/>
              <a:ext cx="3814152" cy="3129467"/>
              <a:chOff x="186763" y="-347936"/>
              <a:chExt cx="3814152" cy="3129467"/>
            </a:xfrm>
          </p:grpSpPr>
          <p:pic>
            <p:nvPicPr>
              <p:cNvPr id="28" name="图片 27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6763" y="42289"/>
                <a:ext cx="3814152" cy="2739242"/>
              </a:xfrm>
              <a:prstGeom prst="rect">
                <a:avLst/>
              </a:prstGeom>
            </p:spPr>
          </p:pic>
          <p:sp>
            <p:nvSpPr>
              <p:cNvPr id="29" name="矩形 28"/>
              <p:cNvSpPr/>
              <p:nvPr/>
            </p:nvSpPr>
            <p:spPr>
              <a:xfrm>
                <a:off x="634128" y="-347936"/>
                <a:ext cx="2304520" cy="53921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sz="16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Assumption</a:t>
                </a:r>
                <a:endParaRPr lang="zh-CN" altLang="en-US" sz="1600" b="1" dirty="0"/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4220977" y="-552224"/>
              <a:ext cx="4867309" cy="4429542"/>
              <a:chOff x="6464639" y="-365967"/>
              <a:chExt cx="4867309" cy="4429542"/>
            </a:xfrm>
          </p:grpSpPr>
          <p:grpSp>
            <p:nvGrpSpPr>
              <p:cNvPr id="23" name="组合 22"/>
              <p:cNvGrpSpPr/>
              <p:nvPr/>
            </p:nvGrpSpPr>
            <p:grpSpPr>
              <a:xfrm>
                <a:off x="6771363" y="-365967"/>
                <a:ext cx="4560585" cy="4126047"/>
                <a:chOff x="6470360" y="424564"/>
                <a:chExt cx="4560585" cy="4126047"/>
              </a:xfrm>
            </p:grpSpPr>
            <p:pic>
              <p:nvPicPr>
                <p:cNvPr id="26" name="图片 25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1160" t="6132" r="8041" b="7705"/>
                <a:stretch/>
              </p:blipFill>
              <p:spPr>
                <a:xfrm>
                  <a:off x="6470360" y="880639"/>
                  <a:ext cx="4560585" cy="3669972"/>
                </a:xfrm>
                <a:prstGeom prst="rect">
                  <a:avLst/>
                </a:prstGeom>
              </p:spPr>
            </p:pic>
            <p:sp>
              <p:nvSpPr>
                <p:cNvPr id="27" name="矩形 26"/>
                <p:cNvSpPr/>
                <p:nvPr/>
              </p:nvSpPr>
              <p:spPr>
                <a:xfrm>
                  <a:off x="7909601" y="424564"/>
                  <a:ext cx="1357417" cy="41505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zh-CN" sz="1600" b="1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Real Data</a:t>
                  </a:r>
                  <a:endParaRPr lang="zh-CN" altLang="en-US" sz="1600" b="1" dirty="0"/>
                </a:p>
              </p:txBody>
            </p:sp>
          </p:grpSp>
          <p:sp>
            <p:nvSpPr>
              <p:cNvPr id="24" name="矩形 23"/>
              <p:cNvSpPr/>
              <p:nvPr/>
            </p:nvSpPr>
            <p:spPr>
              <a:xfrm>
                <a:off x="6464639" y="3755796"/>
                <a:ext cx="1465467" cy="3077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400" b="1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Positive Samples</a:t>
                </a:r>
                <a:endParaRPr lang="zh-CN" altLang="en-US" sz="1400" b="1" dirty="0">
                  <a:solidFill>
                    <a:srgbClr val="0000FF"/>
                  </a:solidFill>
                </a:endParaRPr>
              </a:p>
            </p:txBody>
          </p:sp>
          <p:sp>
            <p:nvSpPr>
              <p:cNvPr id="25" name="矩形 24"/>
              <p:cNvSpPr/>
              <p:nvPr/>
            </p:nvSpPr>
            <p:spPr>
              <a:xfrm>
                <a:off x="8889312" y="3755796"/>
                <a:ext cx="1535997" cy="3077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400" b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Negative Samples</a:t>
                </a:r>
                <a:endParaRPr lang="zh-CN" altLang="en-US" sz="1400" b="1" dirty="0">
                  <a:solidFill>
                    <a:srgbClr val="FF0000"/>
                  </a:solidFill>
                </a:endParaRPr>
              </a:p>
            </p:txBody>
          </p:sp>
        </p:grpSp>
      </p:grpSp>
      <p:pic>
        <p:nvPicPr>
          <p:cNvPr id="16" name="图片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6734" y="804271"/>
            <a:ext cx="3220369" cy="3144134"/>
          </a:xfrm>
          <a:prstGeom prst="rect">
            <a:avLst/>
          </a:prstGeom>
        </p:spPr>
      </p:pic>
      <p:sp>
        <p:nvSpPr>
          <p:cNvPr id="17" name="右箭头 16"/>
          <p:cNvSpPr/>
          <p:nvPr/>
        </p:nvSpPr>
        <p:spPr>
          <a:xfrm>
            <a:off x="4859733" y="3142834"/>
            <a:ext cx="569128" cy="243023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1" name="组合 30"/>
          <p:cNvGrpSpPr/>
          <p:nvPr/>
        </p:nvGrpSpPr>
        <p:grpSpPr>
          <a:xfrm>
            <a:off x="5463286" y="3965017"/>
            <a:ext cx="3640882" cy="1946528"/>
            <a:chOff x="5503118" y="3774086"/>
            <a:chExt cx="3640882" cy="1946528"/>
          </a:xfrm>
        </p:grpSpPr>
        <p:grpSp>
          <p:nvGrpSpPr>
            <p:cNvPr id="18" name="组合 17"/>
            <p:cNvGrpSpPr/>
            <p:nvPr/>
          </p:nvGrpSpPr>
          <p:grpSpPr>
            <a:xfrm>
              <a:off x="5503118" y="3805256"/>
              <a:ext cx="1726382" cy="1915358"/>
              <a:chOff x="4214919" y="4201433"/>
              <a:chExt cx="2331869" cy="2488320"/>
            </a:xfrm>
          </p:grpSpPr>
          <p:pic>
            <p:nvPicPr>
              <p:cNvPr id="19" name="图片 18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214919" y="4781377"/>
                <a:ext cx="2331869" cy="1908376"/>
              </a:xfrm>
              <a:prstGeom prst="rect">
                <a:avLst/>
              </a:prstGeom>
            </p:spPr>
          </p:pic>
          <p:sp>
            <p:nvSpPr>
              <p:cNvPr id="20" name="矩形 19"/>
              <p:cNvSpPr/>
              <p:nvPr/>
            </p:nvSpPr>
            <p:spPr>
              <a:xfrm>
                <a:off x="4442108" y="4201433"/>
                <a:ext cx="1606531" cy="33855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6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Graph Partition</a:t>
                </a:r>
                <a:endParaRPr lang="zh-CN" altLang="en-US" sz="1600" b="1" dirty="0"/>
              </a:p>
            </p:txBody>
          </p:sp>
        </p:grpSp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615012" y="4177628"/>
              <a:ext cx="1177831" cy="493020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305625" y="4626303"/>
              <a:ext cx="1838375" cy="536015"/>
            </a:xfrm>
            <a:prstGeom prst="rect">
              <a:avLst/>
            </a:prstGeom>
          </p:spPr>
        </p:pic>
        <p:sp>
          <p:nvSpPr>
            <p:cNvPr id="13" name="矩形 12"/>
            <p:cNvSpPr/>
            <p:nvPr/>
          </p:nvSpPr>
          <p:spPr>
            <a:xfrm>
              <a:off x="7607115" y="3774086"/>
              <a:ext cx="1079820" cy="2605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6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Bayer Factor: </a:t>
              </a:r>
              <a:endParaRPr lang="zh-CN" altLang="en-US" sz="16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06067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Discussion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 Integration of multiple similarities</a:t>
            </a:r>
          </a:p>
          <a:p>
            <a:pPr lvl="1"/>
            <a:r>
              <a:rPr lang="en-US" altLang="zh-CN" dirty="0" smtClean="0"/>
              <a:t>Fisher’s method with dependence correction 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Songpeng Zu</a:t>
            </a:r>
            <a:endParaRPr lang="zh-CN" altLang="en-US" dirty="0" smtClean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Statistical Learning on Compound-Protein Interactions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636A3DD-18C9-47FF-B97C-D83E934F991A}" type="slidenum">
              <a:rPr lang="zh-CN" altLang="en-US" smtClean="0"/>
              <a:pPr>
                <a:defRPr/>
              </a:pPr>
              <a:t>16</a:t>
            </a:fld>
            <a:endParaRPr lang="zh-CN" altLang="en-US" dirty="0"/>
          </a:p>
        </p:txBody>
      </p:sp>
      <p:grpSp>
        <p:nvGrpSpPr>
          <p:cNvPr id="7" name="组合 6"/>
          <p:cNvGrpSpPr/>
          <p:nvPr/>
        </p:nvGrpSpPr>
        <p:grpSpPr>
          <a:xfrm>
            <a:off x="1844261" y="1878796"/>
            <a:ext cx="4565198" cy="3593750"/>
            <a:chOff x="826397" y="3307937"/>
            <a:chExt cx="3882863" cy="3028042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6397" y="3354547"/>
              <a:ext cx="3882863" cy="2981432"/>
            </a:xfrm>
            <a:prstGeom prst="rect">
              <a:avLst/>
            </a:prstGeom>
            <a:ln w="19050">
              <a:solidFill>
                <a:srgbClr val="41719C"/>
              </a:solidFill>
            </a:ln>
          </p:spPr>
        </p:pic>
        <p:sp>
          <p:nvSpPr>
            <p:cNvPr id="9" name="文本框 8"/>
            <p:cNvSpPr txBox="1"/>
            <p:nvPr/>
          </p:nvSpPr>
          <p:spPr>
            <a:xfrm>
              <a:off x="2767828" y="3307937"/>
              <a:ext cx="188064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b="1" dirty="0" smtClean="0">
                  <a:solidFill>
                    <a:srgbClr val="FF0000"/>
                  </a:solidFill>
                  <a:latin typeface="+mj-lt"/>
                </a:rPr>
                <a:t>Similarity Network</a:t>
              </a:r>
              <a:endParaRPr lang="zh-CN" altLang="en-US" sz="1600" b="1" dirty="0">
                <a:solidFill>
                  <a:srgbClr val="FF0000"/>
                </a:solidFill>
                <a:latin typeface="+mj-lt"/>
              </a:endParaRPr>
            </a:p>
          </p:txBody>
        </p:sp>
      </p:grpSp>
      <p:sp>
        <p:nvSpPr>
          <p:cNvPr id="11" name="矩形 10"/>
          <p:cNvSpPr/>
          <p:nvPr/>
        </p:nvSpPr>
        <p:spPr>
          <a:xfrm>
            <a:off x="628650" y="5988864"/>
            <a:ext cx="777413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0" dirty="0" smtClean="0">
                <a:latin typeface="+mj-lt"/>
              </a:rPr>
              <a:t>Wu, J., et al., </a:t>
            </a:r>
            <a:r>
              <a:rPr lang="en-US" altLang="zh-CN" sz="1000" dirty="0">
                <a:latin typeface="+mj-lt"/>
              </a:rPr>
              <a:t>Integrating multiple genomic data to predict disease-causing nonsynonymous single nucleotide variants in exome </a:t>
            </a:r>
            <a:r>
              <a:rPr lang="en-US" altLang="zh-CN" sz="1000" dirty="0" smtClean="0">
                <a:latin typeface="+mj-lt"/>
              </a:rPr>
              <a:t>sequencing studies</a:t>
            </a:r>
            <a:r>
              <a:rPr lang="en-US" altLang="zh-CN" sz="1000" dirty="0">
                <a:latin typeface="+mj-lt"/>
              </a:rPr>
              <a:t>, </a:t>
            </a:r>
            <a:r>
              <a:rPr lang="en-US" altLang="zh-CN" sz="1000" b="1" dirty="0">
                <a:latin typeface="+mj-lt"/>
              </a:rPr>
              <a:t>PLoS Genetics</a:t>
            </a:r>
            <a:r>
              <a:rPr lang="en-US" altLang="zh-CN" sz="1000" dirty="0">
                <a:latin typeface="+mj-lt"/>
              </a:rPr>
              <a:t>, </a:t>
            </a:r>
            <a:r>
              <a:rPr lang="en-US" altLang="zh-CN" sz="1000" b="1" dirty="0" smtClean="0">
                <a:latin typeface="+mj-lt"/>
              </a:rPr>
              <a:t>2014</a:t>
            </a:r>
            <a:r>
              <a:rPr lang="en-US" altLang="zh-CN" sz="1000" dirty="0" smtClean="0">
                <a:latin typeface="+mj-lt"/>
              </a:rPr>
              <a:t>,10(3</a:t>
            </a:r>
            <a:r>
              <a:rPr lang="en-US" altLang="zh-CN" sz="1000" dirty="0">
                <a:latin typeface="+mj-lt"/>
              </a:rPr>
              <a:t>): </a:t>
            </a:r>
            <a:r>
              <a:rPr lang="en-US" altLang="zh-CN" sz="1000" dirty="0" smtClean="0">
                <a:latin typeface="+mj-lt"/>
              </a:rPr>
              <a:t>e1004237.</a:t>
            </a:r>
            <a:endParaRPr lang="zh-CN" altLang="en-US" sz="1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86617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Content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 </a:t>
            </a:r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Introduction on Compound-Protein Interactions (CPIs)</a:t>
            </a:r>
          </a:p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Prediction on CPIs from Statistical Learning.</a:t>
            </a:r>
          </a:p>
          <a:p>
            <a:pPr lvl="1"/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Inference on the latent features from CPIs by EM algorithm</a:t>
            </a:r>
          </a:p>
          <a:p>
            <a:pPr lvl="1"/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Quantitative prediction on CPIs by multi-task learning</a:t>
            </a:r>
          </a:p>
          <a:p>
            <a:pPr lvl="1"/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Graph partition based prediction on CPIs (</a:t>
            </a:r>
            <a:r>
              <a:rPr lang="en-US" altLang="zh-CN" i="1" dirty="0" smtClean="0">
                <a:solidFill>
                  <a:schemeClr val="bg1">
                    <a:lumMod val="50000"/>
                  </a:schemeClr>
                </a:solidFill>
              </a:rPr>
              <a:t>together with Xin Wang</a:t>
            </a:r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)</a:t>
            </a:r>
          </a:p>
          <a:p>
            <a:r>
              <a:rPr lang="en-US" altLang="zh-CN" dirty="0" smtClean="0"/>
              <a:t> </a:t>
            </a:r>
            <a:r>
              <a:rPr lang="en-US" altLang="zh-CN" dirty="0" smtClean="0">
                <a:solidFill>
                  <a:srgbClr val="FF0000"/>
                </a:solidFill>
              </a:rPr>
              <a:t>Application</a:t>
            </a:r>
          </a:p>
          <a:p>
            <a:pPr lvl="1"/>
            <a:r>
              <a:rPr lang="en-US" altLang="zh-CN" b="1" dirty="0" smtClean="0"/>
              <a:t>Predicting RIP3 inhibitors </a:t>
            </a:r>
            <a:r>
              <a:rPr lang="en-US" altLang="zh-CN" dirty="0" smtClean="0"/>
              <a:t>(</a:t>
            </a:r>
            <a:r>
              <a:rPr lang="en-US" altLang="zh-CN" i="1" dirty="0" smtClean="0"/>
              <a:t>together with Qingyang Ding</a:t>
            </a:r>
            <a:r>
              <a:rPr lang="en-US" altLang="zh-CN" dirty="0" smtClean="0"/>
              <a:t>)</a:t>
            </a:r>
          </a:p>
          <a:p>
            <a:pPr lvl="1"/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*Ginkgolide’s bioactivity study (</a:t>
            </a:r>
            <a:r>
              <a:rPr lang="en-US" altLang="zh-CN" i="1" dirty="0" smtClean="0">
                <a:solidFill>
                  <a:schemeClr val="bg1">
                    <a:lumMod val="50000"/>
                  </a:schemeClr>
                </a:solidFill>
              </a:rPr>
              <a:t>together with Jianzhou Zhou</a:t>
            </a:r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)</a:t>
            </a:r>
          </a:p>
          <a:p>
            <a:r>
              <a:rPr lang="en-US" altLang="zh-CN" dirty="0"/>
              <a:t> </a:t>
            </a:r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Summary 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Songpeng Zu</a:t>
            </a:r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/>
              <a:t>Statistical Learning on Compound-Protein Interactions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636A3DD-18C9-47FF-B97C-D83E934F991A}" type="slidenum">
              <a:rPr lang="zh-CN" altLang="en-US" smtClean="0"/>
              <a:pPr>
                <a:defRPr/>
              </a:pPr>
              <a:t>17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98911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Application:</a:t>
            </a:r>
            <a:r>
              <a:rPr lang="en-US" altLang="zh-CN" dirty="0"/>
              <a:t> Predicting </a:t>
            </a:r>
            <a:r>
              <a:rPr lang="en-US" altLang="zh-CN" dirty="0" smtClean="0"/>
              <a:t>RIP3 inhibitors.</a:t>
            </a:r>
            <a:endParaRPr lang="zh-CN" altLang="en-US" dirty="0"/>
          </a:p>
        </p:txBody>
      </p:sp>
      <p:sp>
        <p:nvSpPr>
          <p:cNvPr id="9" name="内容占位符 2"/>
          <p:cNvSpPr>
            <a:spLocks noGrp="1"/>
          </p:cNvSpPr>
          <p:nvPr>
            <p:ph idx="1"/>
          </p:nvPr>
        </p:nvSpPr>
        <p:spPr>
          <a:xfrm>
            <a:off x="628650" y="1185985"/>
            <a:ext cx="8064000" cy="4802399"/>
          </a:xfrm>
        </p:spPr>
        <p:txBody>
          <a:bodyPr/>
          <a:lstStyle/>
          <a:p>
            <a:r>
              <a:rPr lang="en-US" altLang="zh-CN" dirty="0" smtClean="0"/>
              <a:t>Essential for </a:t>
            </a:r>
            <a:r>
              <a:rPr lang="en-US" altLang="zh-CN" dirty="0" smtClean="0">
                <a:solidFill>
                  <a:srgbClr val="FF0000"/>
                </a:solidFill>
              </a:rPr>
              <a:t>necroptosis</a:t>
            </a:r>
            <a:r>
              <a:rPr lang="en-US" altLang="zh-CN" dirty="0" smtClean="0"/>
              <a:t>, </a:t>
            </a:r>
            <a:r>
              <a:rPr lang="en-US" altLang="zh-CN" dirty="0"/>
              <a:t>a programmed cell death process in response to </a:t>
            </a:r>
            <a:r>
              <a:rPr lang="en-US" altLang="zh-CN" dirty="0" smtClean="0"/>
              <a:t>death-inducing </a:t>
            </a:r>
            <a:r>
              <a:rPr lang="en-US" altLang="zh-CN" dirty="0"/>
              <a:t>TNF-alpha family </a:t>
            </a:r>
            <a:r>
              <a:rPr lang="en-US" altLang="zh-CN" dirty="0" smtClean="0"/>
              <a:t>members. </a:t>
            </a:r>
          </a:p>
          <a:p>
            <a:r>
              <a:rPr lang="en-US" altLang="zh-CN" dirty="0"/>
              <a:t> </a:t>
            </a:r>
            <a:r>
              <a:rPr lang="en-US" altLang="zh-CN" dirty="0" smtClean="0"/>
              <a:t>Few compounds against it. 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Songpeng Zu</a:t>
            </a:r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/>
              <a:t>Statistical Learning on Compound-Protein Interactions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636A3DD-18C9-47FF-B97C-D83E934F991A}" type="slidenum">
              <a:rPr lang="zh-CN" altLang="en-US" smtClean="0"/>
              <a:pPr>
                <a:defRPr/>
              </a:pPr>
              <a:t>18</a:t>
            </a:fld>
            <a:endParaRPr lang="zh-CN" altLang="en-US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136" y="2351985"/>
            <a:ext cx="2223125" cy="3003975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215612" y="5988384"/>
            <a:ext cx="900025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0" dirty="0" smtClean="0">
                <a:solidFill>
                  <a:srgbClr val="000000"/>
                </a:solidFill>
                <a:latin typeface="+mj-lt"/>
              </a:rPr>
              <a:t>Zhuang, D.W., </a:t>
            </a:r>
            <a:r>
              <a:rPr lang="en-US" altLang="zh-CN" sz="1000" dirty="0">
                <a:solidFill>
                  <a:srgbClr val="000000"/>
                </a:solidFill>
                <a:latin typeface="+mj-lt"/>
              </a:rPr>
              <a:t>et al., RIP3, an Energy Metabolism </a:t>
            </a:r>
            <a:r>
              <a:rPr lang="en-US" altLang="zh-CN" sz="1000" dirty="0" smtClean="0">
                <a:solidFill>
                  <a:srgbClr val="000000"/>
                </a:solidFill>
                <a:latin typeface="+mj-lt"/>
              </a:rPr>
              <a:t>Regulator That </a:t>
            </a:r>
            <a:r>
              <a:rPr lang="en-US" altLang="zh-CN" sz="1000" dirty="0">
                <a:solidFill>
                  <a:srgbClr val="000000"/>
                </a:solidFill>
                <a:latin typeface="+mj-lt"/>
              </a:rPr>
              <a:t>Switches TNF-Induced </a:t>
            </a:r>
            <a:r>
              <a:rPr lang="en-US" altLang="zh-CN" sz="1000" dirty="0" smtClean="0">
                <a:solidFill>
                  <a:srgbClr val="000000"/>
                </a:solidFill>
                <a:latin typeface="+mj-lt"/>
              </a:rPr>
              <a:t>Cell Death </a:t>
            </a:r>
            <a:r>
              <a:rPr lang="en-US" altLang="zh-CN" sz="1000" dirty="0">
                <a:solidFill>
                  <a:srgbClr val="000000"/>
                </a:solidFill>
                <a:latin typeface="+mj-lt"/>
              </a:rPr>
              <a:t>from Apoptosis to Necrosis.  </a:t>
            </a:r>
            <a:r>
              <a:rPr lang="en-US" altLang="zh-CN" sz="1000" b="1" dirty="0" smtClean="0">
                <a:solidFill>
                  <a:srgbClr val="000000"/>
                </a:solidFill>
                <a:latin typeface="+mj-lt"/>
              </a:rPr>
              <a:t>Science, </a:t>
            </a:r>
            <a:r>
              <a:rPr lang="en-US" altLang="zh-CN" sz="1000" b="1" dirty="0">
                <a:solidFill>
                  <a:srgbClr val="000000"/>
                </a:solidFill>
                <a:latin typeface="+mj-lt"/>
              </a:rPr>
              <a:t>2009</a:t>
            </a:r>
            <a:r>
              <a:rPr lang="en-US" altLang="zh-CN" sz="1000" dirty="0">
                <a:solidFill>
                  <a:srgbClr val="000000"/>
                </a:solidFill>
                <a:latin typeface="+mj-lt"/>
              </a:rPr>
              <a:t>. </a:t>
            </a:r>
            <a:r>
              <a:rPr lang="en-US" altLang="zh-CN" sz="1000" dirty="0" smtClean="0">
                <a:solidFill>
                  <a:srgbClr val="000000"/>
                </a:solidFill>
                <a:latin typeface="+mj-lt"/>
              </a:rPr>
              <a:t>10(1126): </a:t>
            </a:r>
            <a:r>
              <a:rPr lang="en-US" altLang="zh-CN" sz="1000" dirty="0">
                <a:solidFill>
                  <a:srgbClr val="000000"/>
                </a:solidFill>
                <a:latin typeface="+mj-lt"/>
              </a:rPr>
              <a:t>p. </a:t>
            </a:r>
            <a:r>
              <a:rPr lang="en-US" altLang="zh-CN" sz="1000" dirty="0" smtClean="0">
                <a:solidFill>
                  <a:srgbClr val="000000"/>
                </a:solidFill>
                <a:latin typeface="+mj-lt"/>
              </a:rPr>
              <a:t>325-332.</a:t>
            </a:r>
            <a:endParaRPr lang="zh-CN" altLang="en-US" sz="1000" dirty="0">
              <a:latin typeface="+mj-lt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3750424" y="2517650"/>
            <a:ext cx="5314594" cy="3021447"/>
            <a:chOff x="3750424" y="2517650"/>
            <a:chExt cx="5314594" cy="3021447"/>
          </a:xfrm>
        </p:grpSpPr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rgbClr val="D9C3A5">
                  <a:tint val="50000"/>
                  <a:satMod val="180000"/>
                </a:srgbClr>
              </a:duotone>
            </a:blip>
            <a:stretch>
              <a:fillRect/>
            </a:stretch>
          </p:blipFill>
          <p:spPr>
            <a:xfrm>
              <a:off x="7486650" y="3060186"/>
              <a:ext cx="1578368" cy="1139889"/>
            </a:xfrm>
            <a:prstGeom prst="rect">
              <a:avLst/>
            </a:prstGeom>
          </p:spPr>
        </p:pic>
        <p:grpSp>
          <p:nvGrpSpPr>
            <p:cNvPr id="26" name="组合 25"/>
            <p:cNvGrpSpPr/>
            <p:nvPr/>
          </p:nvGrpSpPr>
          <p:grpSpPr>
            <a:xfrm>
              <a:off x="3750424" y="2517650"/>
              <a:ext cx="3575167" cy="3021447"/>
              <a:chOff x="713265" y="2419992"/>
              <a:chExt cx="3575167" cy="3021447"/>
            </a:xfrm>
          </p:grpSpPr>
          <p:pic>
            <p:nvPicPr>
              <p:cNvPr id="27" name="图片 26"/>
              <p:cNvPicPr>
                <a:picLocks noChangeAspect="1"/>
              </p:cNvPicPr>
              <p:nvPr/>
            </p:nvPicPr>
            <p:blipFill rotWithShape="1">
              <a:blip r:embed="rId4"/>
              <a:srcRect l="-969" t="188" r="969" b="50630"/>
              <a:stretch/>
            </p:blipFill>
            <p:spPr>
              <a:xfrm>
                <a:off x="713265" y="2810348"/>
                <a:ext cx="3575167" cy="2631091"/>
              </a:xfrm>
              <a:prstGeom prst="rect">
                <a:avLst/>
              </a:prstGeom>
            </p:spPr>
          </p:pic>
          <p:sp>
            <p:nvSpPr>
              <p:cNvPr id="28" name="文本框 27"/>
              <p:cNvSpPr txBox="1"/>
              <p:nvPr/>
            </p:nvSpPr>
            <p:spPr>
              <a:xfrm>
                <a:off x="1970050" y="2419992"/>
                <a:ext cx="118814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b="1" dirty="0" smtClean="0">
                    <a:latin typeface="+mj-lt"/>
                  </a:rPr>
                  <a:t>Dabrafenib</a:t>
                </a:r>
                <a:endParaRPr lang="zh-CN" altLang="en-US" sz="1600" b="1" dirty="0">
                  <a:latin typeface="+mj-lt"/>
                </a:endParaRPr>
              </a:p>
            </p:txBody>
          </p:sp>
        </p:grpSp>
      </p:grpSp>
      <p:sp>
        <p:nvSpPr>
          <p:cNvPr id="29" name="矩形 28"/>
          <p:cNvSpPr/>
          <p:nvPr/>
        </p:nvSpPr>
        <p:spPr>
          <a:xfrm>
            <a:off x="215612" y="6144953"/>
            <a:ext cx="946455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600"/>
            <a:r>
              <a:rPr lang="en-US" altLang="zh-CN" sz="1000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Li J-X., </a:t>
            </a:r>
            <a:r>
              <a:rPr lang="en-US" altLang="zh-CN" sz="1000" dirty="0">
                <a:solidFill>
                  <a:srgbClr val="000000"/>
                </a:solidFill>
                <a:latin typeface="Times New Roman" panose="02020603050405020304" pitchFamily="18" charset="0"/>
              </a:rPr>
              <a:t>et al., The B-Raf V600E inhibitor dabrafenib selectively </a:t>
            </a:r>
            <a:r>
              <a:rPr lang="en-US" altLang="zh-CN" sz="1000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inhibits RIP3 </a:t>
            </a:r>
            <a:r>
              <a:rPr lang="en-US" altLang="zh-CN" sz="1000" dirty="0">
                <a:solidFill>
                  <a:srgbClr val="000000"/>
                </a:solidFill>
                <a:latin typeface="Times New Roman" panose="02020603050405020304" pitchFamily="18" charset="0"/>
              </a:rPr>
              <a:t>and alleviates acetaminophen-induced liver injury</a:t>
            </a:r>
            <a:r>
              <a:rPr lang="en-US" altLang="zh-CN" sz="1000" b="1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.  Cell </a:t>
            </a:r>
            <a:r>
              <a:rPr lang="en-US" altLang="zh-CN" sz="10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Death and Disease (2014) </a:t>
            </a:r>
            <a:r>
              <a:rPr lang="en-US" altLang="zh-CN" sz="1000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5</a:t>
            </a:r>
            <a:r>
              <a:rPr lang="en-US" altLang="zh-CN" sz="1000" dirty="0">
                <a:solidFill>
                  <a:srgbClr val="000000"/>
                </a:solidFill>
                <a:latin typeface="Times New Roman" panose="02020603050405020304" pitchFamily="18" charset="0"/>
              </a:rPr>
              <a:t>, </a:t>
            </a:r>
            <a:r>
              <a:rPr lang="en-US" altLang="zh-CN" sz="1000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e1278</a:t>
            </a:r>
            <a:endParaRPr lang="zh-CN" altLang="en-US" sz="1000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9281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Our Computational Procedure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Songpeng Zu</a:t>
            </a:r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 smtClean="0"/>
              <a:t>Statistical Learning on Compound-Protein Interactions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636A3DD-18C9-47FF-B97C-D83E934F991A}" type="slidenum">
              <a:rPr lang="zh-CN" altLang="en-US" smtClean="0"/>
              <a:pPr>
                <a:defRPr/>
              </a:pPr>
              <a:t>19</a:t>
            </a:fld>
            <a:endParaRPr lang="zh-CN" altLang="en-US" dirty="0"/>
          </a:p>
        </p:txBody>
      </p:sp>
      <p:grpSp>
        <p:nvGrpSpPr>
          <p:cNvPr id="131" name="组合 130"/>
          <p:cNvGrpSpPr/>
          <p:nvPr/>
        </p:nvGrpSpPr>
        <p:grpSpPr>
          <a:xfrm>
            <a:off x="1820383" y="768801"/>
            <a:ext cx="5295901" cy="5331113"/>
            <a:chOff x="690994" y="810406"/>
            <a:chExt cx="5295901" cy="5331113"/>
          </a:xfrm>
        </p:grpSpPr>
        <p:sp>
          <p:nvSpPr>
            <p:cNvPr id="124" name="文本框 123"/>
            <p:cNvSpPr txBox="1"/>
            <p:nvPr/>
          </p:nvSpPr>
          <p:spPr>
            <a:xfrm>
              <a:off x="690994" y="1484185"/>
              <a:ext cx="198812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 smtClean="0">
                  <a:latin typeface="+mj-lt"/>
                </a:rPr>
                <a:t>HerbBioMap: 4000</a:t>
              </a:r>
            </a:p>
            <a:p>
              <a:r>
                <a:rPr lang="en-US" altLang="zh-CN" sz="1200" dirty="0" smtClean="0">
                  <a:latin typeface="+mj-lt"/>
                </a:rPr>
                <a:t>DrugBank: 6800</a:t>
              </a:r>
            </a:p>
            <a:p>
              <a:r>
                <a:rPr lang="en-US" altLang="zh-CN" sz="1200" dirty="0" smtClean="0">
                  <a:latin typeface="+mj-lt"/>
                </a:rPr>
                <a:t>ChEMBL: 149384</a:t>
              </a:r>
              <a:endParaRPr lang="zh-CN" altLang="en-US" sz="1200" dirty="0">
                <a:latin typeface="+mj-lt"/>
              </a:endParaRPr>
            </a:p>
          </p:txBody>
        </p:sp>
        <p:grpSp>
          <p:nvGrpSpPr>
            <p:cNvPr id="130" name="组合 129"/>
            <p:cNvGrpSpPr/>
            <p:nvPr/>
          </p:nvGrpSpPr>
          <p:grpSpPr>
            <a:xfrm>
              <a:off x="1956954" y="810406"/>
              <a:ext cx="4029941" cy="5331113"/>
              <a:chOff x="1956954" y="810406"/>
              <a:chExt cx="4029941" cy="5331113"/>
            </a:xfrm>
          </p:grpSpPr>
          <p:grpSp>
            <p:nvGrpSpPr>
              <p:cNvPr id="123" name="组合 122"/>
              <p:cNvGrpSpPr/>
              <p:nvPr/>
            </p:nvGrpSpPr>
            <p:grpSpPr>
              <a:xfrm>
                <a:off x="1956954" y="810406"/>
                <a:ext cx="4029941" cy="5331113"/>
                <a:chOff x="2001982" y="1142999"/>
                <a:chExt cx="3932959" cy="5140037"/>
              </a:xfrm>
            </p:grpSpPr>
            <p:pic>
              <p:nvPicPr>
                <p:cNvPr id="121" name="图片 120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293859" y="1142999"/>
                  <a:ext cx="3641082" cy="5032003"/>
                </a:xfrm>
                <a:prstGeom prst="rect">
                  <a:avLst/>
                </a:prstGeom>
              </p:spPr>
            </p:pic>
            <p:sp>
              <p:nvSpPr>
                <p:cNvPr id="122" name="矩形 121"/>
                <p:cNvSpPr/>
                <p:nvPr/>
              </p:nvSpPr>
              <p:spPr>
                <a:xfrm>
                  <a:off x="2001982" y="5527964"/>
                  <a:ext cx="1233054" cy="75507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126" name="文本框 125"/>
              <p:cNvSpPr txBox="1"/>
              <p:nvPr/>
            </p:nvSpPr>
            <p:spPr>
              <a:xfrm>
                <a:off x="5281823" y="1054559"/>
                <a:ext cx="63991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b="1" dirty="0" smtClean="0">
                    <a:latin typeface="+mj-lt"/>
                  </a:rPr>
                  <a:t>RIP3</a:t>
                </a:r>
                <a:endParaRPr lang="zh-CN" altLang="en-US" sz="1600" b="1" dirty="0">
                  <a:latin typeface="+mj-lt"/>
                </a:endParaRPr>
              </a:p>
            </p:txBody>
          </p:sp>
        </p:grpSp>
      </p:grpSp>
      <p:grpSp>
        <p:nvGrpSpPr>
          <p:cNvPr id="3" name="组合 2"/>
          <p:cNvGrpSpPr/>
          <p:nvPr/>
        </p:nvGrpSpPr>
        <p:grpSpPr>
          <a:xfrm>
            <a:off x="1221937" y="2875776"/>
            <a:ext cx="2696062" cy="1854099"/>
            <a:chOff x="1221937" y="2875776"/>
            <a:chExt cx="2696062" cy="1854099"/>
          </a:xfrm>
        </p:grpSpPr>
        <p:sp>
          <p:nvSpPr>
            <p:cNvPr id="141" name="左箭头 140"/>
            <p:cNvSpPr/>
            <p:nvPr/>
          </p:nvSpPr>
          <p:spPr>
            <a:xfrm>
              <a:off x="3291611" y="3655126"/>
              <a:ext cx="626388" cy="115628"/>
            </a:xfrm>
            <a:prstGeom prst="lef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44" name="组合 143"/>
            <p:cNvGrpSpPr/>
            <p:nvPr/>
          </p:nvGrpSpPr>
          <p:grpSpPr>
            <a:xfrm>
              <a:off x="1221937" y="2875776"/>
              <a:ext cx="2296059" cy="1854099"/>
              <a:chOff x="557637" y="2514768"/>
              <a:chExt cx="2296059" cy="2784857"/>
            </a:xfrm>
          </p:grpSpPr>
          <p:sp>
            <p:nvSpPr>
              <p:cNvPr id="143" name="圆角矩形 142"/>
              <p:cNvSpPr/>
              <p:nvPr/>
            </p:nvSpPr>
            <p:spPr>
              <a:xfrm>
                <a:off x="557637" y="2514768"/>
                <a:ext cx="1669888" cy="2784857"/>
              </a:xfrm>
              <a:prstGeom prst="round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2" name="文本框 141"/>
              <p:cNvSpPr txBox="1"/>
              <p:nvPr/>
            </p:nvSpPr>
            <p:spPr>
              <a:xfrm>
                <a:off x="865568" y="3443519"/>
                <a:ext cx="1988128" cy="9707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 smtClean="0">
                    <a:latin typeface="+mj-lt"/>
                  </a:rPr>
                  <a:t>HerbBioMap: </a:t>
                </a:r>
                <a:r>
                  <a:rPr lang="en-US" altLang="zh-CN" sz="1200" b="1" dirty="0" smtClean="0">
                    <a:latin typeface="+mj-lt"/>
                  </a:rPr>
                  <a:t>2</a:t>
                </a:r>
                <a:endParaRPr lang="en-US" altLang="zh-CN" sz="1200" dirty="0" smtClean="0">
                  <a:latin typeface="+mj-lt"/>
                </a:endParaRPr>
              </a:p>
              <a:p>
                <a:r>
                  <a:rPr lang="en-US" altLang="zh-CN" sz="1200" dirty="0" smtClean="0">
                    <a:latin typeface="+mj-lt"/>
                  </a:rPr>
                  <a:t>DrugBank: </a:t>
                </a:r>
                <a:r>
                  <a:rPr lang="en-US" altLang="zh-CN" sz="1200" b="1" dirty="0" smtClean="0">
                    <a:latin typeface="+mj-lt"/>
                  </a:rPr>
                  <a:t>2 </a:t>
                </a:r>
                <a:endParaRPr lang="en-US" altLang="zh-CN" sz="1200" dirty="0" smtClean="0">
                  <a:latin typeface="+mj-lt"/>
                </a:endParaRPr>
              </a:p>
              <a:p>
                <a:r>
                  <a:rPr lang="en-US" altLang="zh-CN" sz="1200" dirty="0" smtClean="0">
                    <a:latin typeface="+mj-lt"/>
                  </a:rPr>
                  <a:t>ChEMBL: </a:t>
                </a:r>
                <a:r>
                  <a:rPr lang="en-US" altLang="zh-CN" sz="1200" b="1" dirty="0" smtClean="0">
                    <a:latin typeface="+mj-lt"/>
                  </a:rPr>
                  <a:t>29</a:t>
                </a:r>
                <a:r>
                  <a:rPr lang="en-US" altLang="zh-CN" sz="1200" dirty="0" smtClean="0">
                    <a:latin typeface="+mj-lt"/>
                  </a:rPr>
                  <a:t> </a:t>
                </a:r>
                <a:endParaRPr lang="zh-CN" altLang="en-US" sz="1200" dirty="0">
                  <a:latin typeface="+mj-lt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73479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Content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 </a:t>
            </a:r>
            <a:r>
              <a:rPr lang="en-US" altLang="zh-CN" dirty="0" smtClean="0">
                <a:solidFill>
                  <a:srgbClr val="FF0000"/>
                </a:solidFill>
              </a:rPr>
              <a:t>Introduction on Compound-Protein Interactions (CPIs)</a:t>
            </a:r>
          </a:p>
          <a:p>
            <a:r>
              <a:rPr lang="en-US" altLang="zh-CN" dirty="0"/>
              <a:t> </a:t>
            </a:r>
            <a:r>
              <a:rPr lang="en-US" altLang="zh-CN" dirty="0" smtClean="0">
                <a:solidFill>
                  <a:srgbClr val="FF0000"/>
                </a:solidFill>
              </a:rPr>
              <a:t>Prediction on CPIs from Statistical Learning.</a:t>
            </a:r>
          </a:p>
          <a:p>
            <a:pPr lvl="1"/>
            <a:r>
              <a:rPr lang="en-US" altLang="zh-CN" dirty="0"/>
              <a:t> </a:t>
            </a:r>
            <a:r>
              <a:rPr lang="en-US" altLang="zh-CN" dirty="0" smtClean="0"/>
              <a:t>Inference on the latent features from CPIs by EM algorithm</a:t>
            </a:r>
          </a:p>
          <a:p>
            <a:pPr lvl="1"/>
            <a:r>
              <a:rPr lang="en-US" altLang="zh-CN" dirty="0">
                <a:solidFill>
                  <a:srgbClr val="00B050"/>
                </a:solidFill>
              </a:rPr>
              <a:t> </a:t>
            </a:r>
            <a:r>
              <a:rPr lang="en-US" altLang="zh-CN" dirty="0" smtClean="0"/>
              <a:t>Quantitative prediction on CPIs by multi-task learning</a:t>
            </a:r>
          </a:p>
          <a:p>
            <a:pPr lvl="1"/>
            <a:r>
              <a:rPr lang="en-US" altLang="zh-CN" dirty="0"/>
              <a:t> </a:t>
            </a:r>
            <a:r>
              <a:rPr lang="en-US" altLang="zh-CN" dirty="0" smtClean="0"/>
              <a:t>Graph partition based prediction on CPIs</a:t>
            </a:r>
          </a:p>
          <a:p>
            <a:r>
              <a:rPr lang="en-US" altLang="zh-CN" dirty="0"/>
              <a:t> </a:t>
            </a:r>
            <a:r>
              <a:rPr lang="en-US" altLang="zh-CN" dirty="0" smtClean="0">
                <a:solidFill>
                  <a:srgbClr val="FF0000"/>
                </a:solidFill>
              </a:rPr>
              <a:t>Application</a:t>
            </a:r>
          </a:p>
          <a:p>
            <a:pPr lvl="1"/>
            <a:r>
              <a:rPr lang="en-US" altLang="zh-CN" dirty="0" smtClean="0"/>
              <a:t>Predicting RIP3 inhibitors</a:t>
            </a:r>
          </a:p>
          <a:p>
            <a:pPr lvl="1"/>
            <a:r>
              <a:rPr lang="en-US" altLang="zh-CN" dirty="0" smtClean="0">
                <a:solidFill>
                  <a:schemeClr val="bg1">
                    <a:lumMod val="75000"/>
                  </a:schemeClr>
                </a:solidFill>
              </a:rPr>
              <a:t>Ginkgolide’s bioactivity study</a:t>
            </a:r>
          </a:p>
          <a:p>
            <a:r>
              <a:rPr lang="en-US" altLang="zh-CN" dirty="0"/>
              <a:t> </a:t>
            </a:r>
            <a:r>
              <a:rPr lang="en-US" altLang="zh-CN" dirty="0" smtClean="0">
                <a:solidFill>
                  <a:srgbClr val="FF0000"/>
                </a:solidFill>
              </a:rPr>
              <a:t>Summary</a:t>
            </a:r>
            <a:r>
              <a:rPr lang="en-US" altLang="zh-CN" dirty="0" smtClean="0"/>
              <a:t> 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Songpeng Zu</a:t>
            </a:r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/>
              <a:t>Statistical Learning on Compound-Protein Interactions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636A3DD-18C9-47FF-B97C-D83E934F991A}" type="slidenum">
              <a:rPr lang="zh-CN" altLang="en-US" smtClean="0"/>
              <a:pPr>
                <a:defRPr/>
              </a:pPr>
              <a:t>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93980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Results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Songpeng Zu</a:t>
            </a:r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Statistical Learning on Compound-Protein Interactions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636A3DD-18C9-47FF-B97C-D83E934F991A}" type="slidenum">
              <a:rPr lang="zh-CN" altLang="en-US" smtClean="0"/>
              <a:pPr>
                <a:defRPr/>
              </a:pPr>
              <a:t>20</a:t>
            </a:fld>
            <a:endParaRPr lang="zh-CN" altLang="en-US" dirty="0"/>
          </a:p>
        </p:txBody>
      </p:sp>
      <p:grpSp>
        <p:nvGrpSpPr>
          <p:cNvPr id="21" name="组合 20"/>
          <p:cNvGrpSpPr/>
          <p:nvPr/>
        </p:nvGrpSpPr>
        <p:grpSpPr>
          <a:xfrm>
            <a:off x="222305" y="2812473"/>
            <a:ext cx="692765" cy="1066800"/>
            <a:chOff x="222305" y="2812473"/>
            <a:chExt cx="692765" cy="1066800"/>
          </a:xfrm>
        </p:grpSpPr>
        <p:grpSp>
          <p:nvGrpSpPr>
            <p:cNvPr id="20" name="组合 19"/>
            <p:cNvGrpSpPr/>
            <p:nvPr/>
          </p:nvGrpSpPr>
          <p:grpSpPr>
            <a:xfrm>
              <a:off x="222305" y="2812473"/>
              <a:ext cx="464127" cy="1066800"/>
              <a:chOff x="222305" y="2812473"/>
              <a:chExt cx="464127" cy="1066800"/>
            </a:xfrm>
          </p:grpSpPr>
          <p:cxnSp>
            <p:nvCxnSpPr>
              <p:cNvPr id="18" name="直接连接符 17"/>
              <p:cNvCxnSpPr/>
              <p:nvPr/>
            </p:nvCxnSpPr>
            <p:spPr>
              <a:xfrm>
                <a:off x="436418" y="2812473"/>
                <a:ext cx="0" cy="106680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右弧形箭头 15"/>
              <p:cNvSpPr/>
              <p:nvPr/>
            </p:nvSpPr>
            <p:spPr>
              <a:xfrm>
                <a:off x="222305" y="3197718"/>
                <a:ext cx="464127" cy="477791"/>
              </a:xfrm>
              <a:prstGeom prst="curvedLeftArrow">
                <a:avLst/>
              </a:prstGeom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文本框 18"/>
                <p:cNvSpPr txBox="1"/>
                <p:nvPr/>
              </p:nvSpPr>
              <p:spPr>
                <a:xfrm>
                  <a:off x="396157" y="2813327"/>
                  <a:ext cx="518913" cy="3612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sz="16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600" b="1" i="1" smtClean="0">
                                <a:latin typeface="Cambria Math" panose="02040503050406030204" pitchFamily="18" charset="0"/>
                              </a:rPr>
                              <m:t>𝟗𝟎</m:t>
                            </m:r>
                          </m:e>
                          <m:sup>
                            <m:r>
                              <a:rPr lang="en-US" altLang="zh-CN" sz="16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°</m:t>
                            </m:r>
                          </m:sup>
                        </m:sSup>
                      </m:oMath>
                    </m:oMathPara>
                  </a14:m>
                  <a:endParaRPr lang="zh-CN" altLang="en-US" sz="1600" b="1" dirty="0"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19" name="文本框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6157" y="2813327"/>
                  <a:ext cx="518913" cy="361253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2" name="组合 21"/>
          <p:cNvGrpSpPr/>
          <p:nvPr/>
        </p:nvGrpSpPr>
        <p:grpSpPr>
          <a:xfrm>
            <a:off x="4748909" y="2905180"/>
            <a:ext cx="692765" cy="1066800"/>
            <a:chOff x="222305" y="2812473"/>
            <a:chExt cx="692765" cy="1066800"/>
          </a:xfrm>
        </p:grpSpPr>
        <p:grpSp>
          <p:nvGrpSpPr>
            <p:cNvPr id="23" name="组合 22"/>
            <p:cNvGrpSpPr/>
            <p:nvPr/>
          </p:nvGrpSpPr>
          <p:grpSpPr>
            <a:xfrm>
              <a:off x="222305" y="2812473"/>
              <a:ext cx="464127" cy="1066800"/>
              <a:chOff x="222305" y="2812473"/>
              <a:chExt cx="464127" cy="1066800"/>
            </a:xfrm>
          </p:grpSpPr>
          <p:cxnSp>
            <p:nvCxnSpPr>
              <p:cNvPr id="25" name="直接连接符 24"/>
              <p:cNvCxnSpPr/>
              <p:nvPr/>
            </p:nvCxnSpPr>
            <p:spPr>
              <a:xfrm>
                <a:off x="436418" y="2812473"/>
                <a:ext cx="0" cy="106680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右弧形箭头 25"/>
              <p:cNvSpPr/>
              <p:nvPr/>
            </p:nvSpPr>
            <p:spPr>
              <a:xfrm>
                <a:off x="222305" y="3197718"/>
                <a:ext cx="464127" cy="477791"/>
              </a:xfrm>
              <a:prstGeom prst="curvedLeftArrow">
                <a:avLst/>
              </a:prstGeom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文本框 23"/>
                <p:cNvSpPr txBox="1"/>
                <p:nvPr/>
              </p:nvSpPr>
              <p:spPr>
                <a:xfrm>
                  <a:off x="396157" y="2813327"/>
                  <a:ext cx="518913" cy="3612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sz="16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600" b="1" i="1" smtClean="0">
                                <a:latin typeface="Cambria Math" panose="02040503050406030204" pitchFamily="18" charset="0"/>
                              </a:rPr>
                              <m:t>𝟗𝟎</m:t>
                            </m:r>
                          </m:e>
                          <m:sup>
                            <m:r>
                              <a:rPr lang="en-US" altLang="zh-CN" sz="16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°</m:t>
                            </m:r>
                          </m:sup>
                        </m:sSup>
                      </m:oMath>
                    </m:oMathPara>
                  </a14:m>
                  <a:endParaRPr lang="zh-CN" altLang="en-US" sz="1600" b="1" dirty="0"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24" name="文本框 2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6157" y="2813327"/>
                  <a:ext cx="518913" cy="361253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9" name="组合 28"/>
          <p:cNvGrpSpPr/>
          <p:nvPr/>
        </p:nvGrpSpPr>
        <p:grpSpPr>
          <a:xfrm>
            <a:off x="857957" y="1063777"/>
            <a:ext cx="3499208" cy="4692859"/>
            <a:chOff x="936446" y="894500"/>
            <a:chExt cx="3499208" cy="4692859"/>
          </a:xfrm>
        </p:grpSpPr>
        <p:grpSp>
          <p:nvGrpSpPr>
            <p:cNvPr id="12" name="组合 11"/>
            <p:cNvGrpSpPr/>
            <p:nvPr/>
          </p:nvGrpSpPr>
          <p:grpSpPr>
            <a:xfrm>
              <a:off x="936446" y="1233054"/>
              <a:ext cx="3499208" cy="4354305"/>
              <a:chOff x="1209294" y="1087583"/>
              <a:chExt cx="3971994" cy="4941550"/>
            </a:xfrm>
          </p:grpSpPr>
          <p:pic>
            <p:nvPicPr>
              <p:cNvPr id="10" name="图片 9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09294" y="1087583"/>
                <a:ext cx="3938175" cy="2420024"/>
              </a:xfrm>
              <a:prstGeom prst="rect">
                <a:avLst/>
              </a:prstGeom>
            </p:spPr>
          </p:pic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09294" y="3588327"/>
                <a:ext cx="3971994" cy="2440806"/>
              </a:xfrm>
              <a:prstGeom prst="rect">
                <a:avLst/>
              </a:prstGeom>
            </p:spPr>
          </p:pic>
        </p:grpSp>
        <p:sp>
          <p:nvSpPr>
            <p:cNvPr id="27" name="文本框 26"/>
            <p:cNvSpPr txBox="1"/>
            <p:nvPr/>
          </p:nvSpPr>
          <p:spPr>
            <a:xfrm>
              <a:off x="2152838" y="894500"/>
              <a:ext cx="77373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b="1" dirty="0" smtClean="0">
                  <a:solidFill>
                    <a:srgbClr val="FF0000"/>
                  </a:solidFill>
                  <a:latin typeface="+mj-lt"/>
                </a:rPr>
                <a:t>Tri-Co</a:t>
              </a:r>
              <a:endParaRPr lang="zh-CN" altLang="en-US" sz="1600" b="1" dirty="0">
                <a:latin typeface="+mj-lt"/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5345304" y="1063777"/>
            <a:ext cx="3600690" cy="4839707"/>
            <a:chOff x="5241506" y="894500"/>
            <a:chExt cx="3600690" cy="4839707"/>
          </a:xfrm>
        </p:grpSpPr>
        <p:grpSp>
          <p:nvGrpSpPr>
            <p:cNvPr id="15" name="组合 14"/>
            <p:cNvGrpSpPr/>
            <p:nvPr/>
          </p:nvGrpSpPr>
          <p:grpSpPr>
            <a:xfrm>
              <a:off x="5241506" y="1233054"/>
              <a:ext cx="3600690" cy="4501153"/>
              <a:chOff x="4831640" y="1151501"/>
              <a:chExt cx="3776439" cy="4715899"/>
            </a:xfrm>
          </p:grpSpPr>
          <p:pic>
            <p:nvPicPr>
              <p:cNvPr id="13" name="图片 12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31641" y="1151501"/>
                <a:ext cx="3766523" cy="2314543"/>
              </a:xfrm>
              <a:prstGeom prst="rect">
                <a:avLst/>
              </a:prstGeom>
            </p:spPr>
          </p:pic>
          <p:pic>
            <p:nvPicPr>
              <p:cNvPr id="14" name="图片 13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31640" y="3546764"/>
                <a:ext cx="3776439" cy="2320636"/>
              </a:xfrm>
              <a:prstGeom prst="rect">
                <a:avLst/>
              </a:prstGeom>
            </p:spPr>
          </p:pic>
        </p:grpSp>
        <p:sp>
          <p:nvSpPr>
            <p:cNvPr id="28" name="文本框 27"/>
            <p:cNvSpPr txBox="1"/>
            <p:nvPr/>
          </p:nvSpPr>
          <p:spPr>
            <a:xfrm>
              <a:off x="5690697" y="894500"/>
              <a:ext cx="269285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b="1" dirty="0" smtClean="0">
                  <a:solidFill>
                    <a:srgbClr val="00B050"/>
                  </a:solidFill>
                  <a:latin typeface="+mj-lt"/>
                </a:rPr>
                <a:t>Positive Control: dabrafenib</a:t>
              </a:r>
              <a:endParaRPr lang="zh-CN" altLang="en-US" sz="1600" b="1" dirty="0">
                <a:solidFill>
                  <a:srgbClr val="00B050"/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02079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Summary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Songpeng Zu</a:t>
            </a:r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/>
              <a:t>Statistical Learning on Compound-Protein Interactions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636A3DD-18C9-47FF-B97C-D83E934F991A}" type="slidenum">
              <a:rPr lang="zh-CN" altLang="en-US" smtClean="0"/>
              <a:pPr>
                <a:defRPr/>
              </a:pPr>
              <a:t>21</a:t>
            </a:fld>
            <a:endParaRPr lang="zh-CN" altLang="en-US" dirty="0"/>
          </a:p>
        </p:txBody>
      </p:sp>
      <p:grpSp>
        <p:nvGrpSpPr>
          <p:cNvPr id="10" name="组合 9"/>
          <p:cNvGrpSpPr/>
          <p:nvPr/>
        </p:nvGrpSpPr>
        <p:grpSpPr>
          <a:xfrm>
            <a:off x="752795" y="3066327"/>
            <a:ext cx="3882863" cy="2984787"/>
            <a:chOff x="826397" y="3351192"/>
            <a:chExt cx="3882864" cy="2984787"/>
          </a:xfrm>
        </p:grpSpPr>
        <p:pic>
          <p:nvPicPr>
            <p:cNvPr id="21" name="图片 2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6397" y="3354547"/>
              <a:ext cx="3882864" cy="2981432"/>
            </a:xfrm>
            <a:prstGeom prst="rect">
              <a:avLst/>
            </a:prstGeom>
            <a:ln w="19050">
              <a:solidFill>
                <a:srgbClr val="41719C"/>
              </a:solidFill>
            </a:ln>
          </p:spPr>
        </p:pic>
        <p:sp>
          <p:nvSpPr>
            <p:cNvPr id="22" name="文本框 21"/>
            <p:cNvSpPr txBox="1"/>
            <p:nvPr/>
          </p:nvSpPr>
          <p:spPr>
            <a:xfrm>
              <a:off x="2959163" y="3351192"/>
              <a:ext cx="160653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宋体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宋体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宋体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宋体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宋体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宋体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宋体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宋体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宋体" charset="-122"/>
                  <a:cs typeface="+mn-cs"/>
                </a:defRPr>
              </a:lvl9pPr>
            </a:lstStyle>
            <a:p>
              <a:r>
                <a:rPr lang="en-US" altLang="zh-CN" sz="1600" b="1" dirty="0" smtClean="0">
                  <a:solidFill>
                    <a:srgbClr val="FF0000"/>
                  </a:solidFill>
                  <a:latin typeface="+mj-lt"/>
                </a:rPr>
                <a:t>Graph Partition</a:t>
              </a:r>
              <a:endParaRPr lang="zh-CN" altLang="en-US" sz="1600" b="1" dirty="0">
                <a:solidFill>
                  <a:srgbClr val="FF0000"/>
                </a:solidFill>
                <a:latin typeface="+mj-lt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4806247" y="3046626"/>
            <a:ext cx="3541684" cy="3017739"/>
            <a:chOff x="4973666" y="3267375"/>
            <a:chExt cx="3541684" cy="3017740"/>
          </a:xfrm>
        </p:grpSpPr>
        <p:grpSp>
          <p:nvGrpSpPr>
            <p:cNvPr id="17" name="组合 16"/>
            <p:cNvGrpSpPr/>
            <p:nvPr/>
          </p:nvGrpSpPr>
          <p:grpSpPr>
            <a:xfrm>
              <a:off x="4973666" y="3267375"/>
              <a:ext cx="3541684" cy="3017740"/>
              <a:chOff x="5255954" y="3239884"/>
              <a:chExt cx="3615070" cy="2878518"/>
            </a:xfrm>
          </p:grpSpPr>
          <p:pic>
            <p:nvPicPr>
              <p:cNvPr id="19" name="图片 18"/>
              <p:cNvPicPr>
                <a:picLocks noChangeAspect="1"/>
              </p:cNvPicPr>
              <p:nvPr/>
            </p:nvPicPr>
            <p:blipFill rotWithShape="1">
              <a:blip r:embed="rId3"/>
              <a:srcRect l="5653" t="3391"/>
              <a:stretch/>
            </p:blipFill>
            <p:spPr>
              <a:xfrm>
                <a:off x="5508489" y="3672978"/>
                <a:ext cx="3237307" cy="2355272"/>
              </a:xfrm>
              <a:prstGeom prst="rect">
                <a:avLst/>
              </a:prstGeom>
            </p:spPr>
          </p:pic>
          <p:sp>
            <p:nvSpPr>
              <p:cNvPr id="20" name="矩形 19"/>
              <p:cNvSpPr/>
              <p:nvPr/>
            </p:nvSpPr>
            <p:spPr>
              <a:xfrm>
                <a:off x="5255954" y="3239884"/>
                <a:ext cx="3615070" cy="2878518"/>
              </a:xfrm>
              <a:prstGeom prst="rect">
                <a:avLst/>
              </a:prstGeom>
              <a:no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</p:grpSp>
        <p:sp>
          <p:nvSpPr>
            <p:cNvPr id="18" name="文本框 22"/>
            <p:cNvSpPr txBox="1"/>
            <p:nvPr/>
          </p:nvSpPr>
          <p:spPr>
            <a:xfrm>
              <a:off x="5962191" y="3316163"/>
              <a:ext cx="2430474" cy="338554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宋体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宋体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宋体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宋体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宋体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宋体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宋体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宋体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宋体" charset="-122"/>
                  <a:cs typeface="+mn-cs"/>
                </a:defRPr>
              </a:lvl9pPr>
            </a:lstStyle>
            <a:p>
              <a:r>
                <a:rPr lang="en-US" altLang="zh-CN" sz="1600" b="1" i="1" u="sng" dirty="0" smtClean="0">
                  <a:solidFill>
                    <a:srgbClr val="3333B2"/>
                  </a:solidFill>
                  <a:latin typeface="+mj-lt"/>
                </a:rPr>
                <a:t>Decipher the CPIs in PDB</a:t>
              </a:r>
              <a:endParaRPr lang="zh-CN" altLang="en-US" sz="1600" b="1" i="1" u="sng" dirty="0">
                <a:solidFill>
                  <a:srgbClr val="3333B2"/>
                </a:solidFill>
                <a:latin typeface="+mj-lt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752795" y="755073"/>
            <a:ext cx="7595136" cy="2166496"/>
            <a:chOff x="826396" y="638573"/>
            <a:chExt cx="7597167" cy="2111554"/>
          </a:xfrm>
        </p:grpSpPr>
        <p:grpSp>
          <p:nvGrpSpPr>
            <p:cNvPr id="13" name="组合 12"/>
            <p:cNvGrpSpPr/>
            <p:nvPr/>
          </p:nvGrpSpPr>
          <p:grpSpPr>
            <a:xfrm>
              <a:off x="826396" y="638573"/>
              <a:ext cx="7597167" cy="2111554"/>
              <a:chOff x="826397" y="874078"/>
              <a:chExt cx="7102186" cy="2409234"/>
            </a:xfrm>
          </p:grpSpPr>
          <p:sp>
            <p:nvSpPr>
              <p:cNvPr id="15" name="矩形 14"/>
              <p:cNvSpPr/>
              <p:nvPr/>
            </p:nvSpPr>
            <p:spPr>
              <a:xfrm>
                <a:off x="826397" y="874078"/>
                <a:ext cx="7102186" cy="2409234"/>
              </a:xfrm>
              <a:prstGeom prst="rect">
                <a:avLst/>
              </a:prstGeom>
              <a:no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16" name="文本框 19"/>
              <p:cNvSpPr txBox="1"/>
              <p:nvPr/>
            </p:nvSpPr>
            <p:spPr>
              <a:xfrm>
                <a:off x="5887644" y="889800"/>
                <a:ext cx="1715833" cy="3764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宋体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宋体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宋体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宋体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宋体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宋体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宋体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宋体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宋体" charset="-122"/>
                    <a:cs typeface="+mn-cs"/>
                  </a:defRPr>
                </a:lvl9pPr>
              </a:lstStyle>
              <a:p>
                <a:r>
                  <a:rPr lang="en-US" altLang="zh-CN" sz="1600" b="1" dirty="0" smtClean="0">
                    <a:solidFill>
                      <a:srgbClr val="FF0000"/>
                    </a:solidFill>
                    <a:latin typeface="+mj-lt"/>
                  </a:rPr>
                  <a:t>GIFT, MultiQSAR</a:t>
                </a:r>
                <a:endParaRPr lang="zh-CN" altLang="en-US" sz="1600" b="1" dirty="0">
                  <a:solidFill>
                    <a:srgbClr val="FF0000"/>
                  </a:solidFill>
                  <a:latin typeface="+mj-lt"/>
                </a:endParaRPr>
              </a:p>
            </p:txBody>
          </p:sp>
        </p:grpSp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8162" y="779660"/>
              <a:ext cx="7237060" cy="1904489"/>
            </a:xfrm>
            <a:prstGeom prst="rect">
              <a:avLst/>
            </a:prstGeom>
          </p:spPr>
        </p:pic>
      </p:grpSp>
      <p:sp>
        <p:nvSpPr>
          <p:cNvPr id="27" name="文本框 22"/>
          <p:cNvSpPr txBox="1"/>
          <p:nvPr/>
        </p:nvSpPr>
        <p:spPr>
          <a:xfrm>
            <a:off x="6277039" y="1267472"/>
            <a:ext cx="1951753" cy="33855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wrap="none" rtlCol="0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9pPr>
          </a:lstStyle>
          <a:p>
            <a:r>
              <a:rPr lang="en-US" altLang="zh-CN" sz="1600" b="1" i="1" u="sng" dirty="0" smtClean="0">
                <a:solidFill>
                  <a:srgbClr val="3333B2"/>
                </a:solidFill>
                <a:latin typeface="+mj-lt"/>
              </a:rPr>
              <a:t>Deep representation</a:t>
            </a:r>
            <a:endParaRPr lang="zh-CN" altLang="en-US" sz="1600" b="1" i="1" u="sng" dirty="0">
              <a:solidFill>
                <a:srgbClr val="3333B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57700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Thanks for your listening.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CN" sz="1400" dirty="0"/>
              <a:t>Thanks for </a:t>
            </a:r>
            <a:r>
              <a:rPr lang="en-US" altLang="zh-CN" sz="1400" b="1" dirty="0"/>
              <a:t>Prof. Shao Li</a:t>
            </a:r>
            <a:r>
              <a:rPr lang="en-US" altLang="zh-CN" sz="1400" dirty="0"/>
              <a:t>’s </a:t>
            </a:r>
            <a:r>
              <a:rPr lang="en-US" altLang="zh-CN" sz="1400" dirty="0" smtClean="0"/>
              <a:t>instruction.</a:t>
            </a:r>
          </a:p>
          <a:p>
            <a:pPr>
              <a:lnSpc>
                <a:spcPct val="100000"/>
              </a:lnSpc>
            </a:pPr>
            <a:r>
              <a:rPr lang="en-US" altLang="zh-CN" sz="1400" dirty="0" smtClean="0"/>
              <a:t> Thanks </a:t>
            </a:r>
            <a:r>
              <a:rPr lang="en-US" altLang="zh-CN" sz="1400" b="1" dirty="0" smtClean="0"/>
              <a:t>Xin Wang</a:t>
            </a:r>
            <a:r>
              <a:rPr lang="en-US" altLang="zh-CN" sz="1400" dirty="0" smtClean="0"/>
              <a:t>, </a:t>
            </a:r>
            <a:r>
              <a:rPr lang="en-US" altLang="zh-CN" sz="1400" b="1" dirty="0" smtClean="0"/>
              <a:t>Qingyang Ding</a:t>
            </a:r>
            <a:r>
              <a:rPr lang="en-US" altLang="zh-CN" sz="1400" dirty="0" smtClean="0"/>
              <a:t>,</a:t>
            </a:r>
            <a:r>
              <a:rPr lang="en-US" altLang="zh-CN" sz="1400" b="1" dirty="0" smtClean="0"/>
              <a:t> </a:t>
            </a:r>
            <a:r>
              <a:rPr lang="en-US" altLang="zh-CN" sz="1400" dirty="0" smtClean="0"/>
              <a:t>and </a:t>
            </a:r>
            <a:r>
              <a:rPr lang="en-US" altLang="zh-CN" sz="1400" b="1" dirty="0" smtClean="0"/>
              <a:t>Jianzhou Zhou</a:t>
            </a:r>
            <a:r>
              <a:rPr lang="en-US" altLang="zh-CN" sz="1400" dirty="0" smtClean="0"/>
              <a:t> for the cooperation.</a:t>
            </a:r>
          </a:p>
          <a:p>
            <a:pPr>
              <a:lnSpc>
                <a:spcPct val="100000"/>
              </a:lnSpc>
            </a:pPr>
            <a:r>
              <a:rPr lang="en-US" altLang="zh-CN" sz="1400" dirty="0" smtClean="0"/>
              <a:t> Thanks for </a:t>
            </a:r>
            <a:r>
              <a:rPr lang="en-US" altLang="zh-CN" sz="1400" b="1" dirty="0" smtClean="0"/>
              <a:t>Prof. Ting Chen</a:t>
            </a:r>
            <a:r>
              <a:rPr lang="en-US" altLang="zh-CN" sz="1400" dirty="0" smtClean="0"/>
              <a:t>’s many advices on the GIFT project. </a:t>
            </a:r>
          </a:p>
          <a:p>
            <a:pPr>
              <a:lnSpc>
                <a:spcPct val="100000"/>
              </a:lnSpc>
            </a:pPr>
            <a:r>
              <a:rPr lang="en-US" altLang="zh-CN" sz="1400" dirty="0"/>
              <a:t> </a:t>
            </a:r>
            <a:r>
              <a:rPr lang="en-US" altLang="zh-CN" sz="1400" dirty="0" smtClean="0"/>
              <a:t>Thanks </a:t>
            </a:r>
            <a:r>
              <a:rPr lang="en-US" altLang="zh-CN" sz="1400" b="1" dirty="0" smtClean="0"/>
              <a:t>Dr.</a:t>
            </a:r>
            <a:r>
              <a:rPr lang="en-US" altLang="zh-CN" sz="1400" dirty="0" smtClean="0"/>
              <a:t> </a:t>
            </a:r>
            <a:r>
              <a:rPr lang="en-US" altLang="zh-CN" sz="1400" b="1" dirty="0" smtClean="0"/>
              <a:t>Jiexing Wu</a:t>
            </a:r>
            <a:r>
              <a:rPr lang="en-US" altLang="zh-CN" sz="1400" dirty="0" smtClean="0"/>
              <a:t>, </a:t>
            </a:r>
            <a:r>
              <a:rPr lang="en-US" altLang="zh-CN" sz="1400" b="1" dirty="0" smtClean="0"/>
              <a:t>Prof. Rui Jiang</a:t>
            </a:r>
            <a:r>
              <a:rPr lang="en-US" altLang="zh-CN" sz="1400" dirty="0" smtClean="0"/>
              <a:t>, and </a:t>
            </a:r>
            <a:r>
              <a:rPr lang="en-US" altLang="zh-CN" sz="1400" b="1" dirty="0" smtClean="0"/>
              <a:t>Prof. Jun S. Liu</a:t>
            </a:r>
            <a:r>
              <a:rPr lang="en-US" altLang="zh-CN" sz="1400" dirty="0" smtClean="0"/>
              <a:t>’s for the discussion on MultiQSAR project.</a:t>
            </a:r>
          </a:p>
          <a:p>
            <a:pPr>
              <a:lnSpc>
                <a:spcPct val="100000"/>
              </a:lnSpc>
            </a:pPr>
            <a:r>
              <a:rPr lang="en-US" altLang="zh-CN" sz="1400" dirty="0" smtClean="0"/>
              <a:t> Thanks for </a:t>
            </a:r>
            <a:r>
              <a:rPr lang="en-US" altLang="zh-CN" sz="1400" b="1" dirty="0" smtClean="0"/>
              <a:t>Prof. Wing Hong Wong</a:t>
            </a:r>
            <a:r>
              <a:rPr lang="en-US" altLang="zh-CN" sz="1400" dirty="0" smtClean="0"/>
              <a:t>’s suggestions on the representation learning.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Songpeng Zu</a:t>
            </a:r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Statistical Learning on Compound-Protein Interactions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636A3DD-18C9-47FF-B97C-D83E934F991A}" type="slidenum">
              <a:rPr lang="zh-CN" altLang="en-US" smtClean="0"/>
              <a:pPr>
                <a:defRPr/>
              </a:pPr>
              <a:t>22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220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Compound-Protein Interactions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Songpeng Zu</a:t>
            </a:r>
            <a:endParaRPr lang="zh-CN" altLang="en-US" dirty="0" smtClean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Statistical Learning on Compound-Protein Interactions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636A3DD-18C9-47FF-B97C-D83E934F991A}" type="slidenum">
              <a:rPr lang="zh-CN" altLang="en-US" smtClean="0"/>
              <a:pPr>
                <a:defRPr/>
              </a:pPr>
              <a:t>3</a:t>
            </a:fld>
            <a:endParaRPr lang="zh-CN" altLang="en-US" dirty="0"/>
          </a:p>
        </p:txBody>
      </p:sp>
      <p:grpSp>
        <p:nvGrpSpPr>
          <p:cNvPr id="23" name="组合 22"/>
          <p:cNvGrpSpPr/>
          <p:nvPr/>
        </p:nvGrpSpPr>
        <p:grpSpPr>
          <a:xfrm>
            <a:off x="4856509" y="1234595"/>
            <a:ext cx="3968222" cy="3487450"/>
            <a:chOff x="6276742" y="912056"/>
            <a:chExt cx="5750348" cy="4458568"/>
          </a:xfrm>
        </p:grpSpPr>
        <p:pic>
          <p:nvPicPr>
            <p:cNvPr id="19" name="图片 1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76742" y="1955851"/>
              <a:ext cx="5750348" cy="3414773"/>
            </a:xfrm>
            <a:prstGeom prst="rect">
              <a:avLst/>
            </a:prstGeom>
          </p:spPr>
        </p:pic>
        <p:sp>
          <p:nvSpPr>
            <p:cNvPr id="20" name="矩形 19"/>
            <p:cNvSpPr/>
            <p:nvPr/>
          </p:nvSpPr>
          <p:spPr>
            <a:xfrm>
              <a:off x="7437725" y="2531018"/>
              <a:ext cx="990600" cy="1058591"/>
            </a:xfrm>
            <a:prstGeom prst="rect">
              <a:avLst/>
            </a:prstGeom>
            <a:noFill/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B050"/>
                </a:solidFill>
              </a:endParaRPr>
            </a:p>
          </p:txBody>
        </p:sp>
        <p:cxnSp>
          <p:nvCxnSpPr>
            <p:cNvPr id="21" name="直接箭头连接符 20"/>
            <p:cNvCxnSpPr/>
            <p:nvPr/>
          </p:nvCxnSpPr>
          <p:spPr>
            <a:xfrm flipH="1">
              <a:off x="8495993" y="1432069"/>
              <a:ext cx="473945" cy="875039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文本框 21"/>
            <p:cNvSpPr txBox="1"/>
            <p:nvPr/>
          </p:nvSpPr>
          <p:spPr>
            <a:xfrm>
              <a:off x="8330158" y="912056"/>
              <a:ext cx="2671812" cy="5115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b="1" dirty="0" smtClean="0">
                  <a:solidFill>
                    <a:srgbClr val="00B05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Binding Modes</a:t>
              </a:r>
              <a:endParaRPr lang="zh-CN" altLang="en-US" sz="20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765067" y="5255140"/>
            <a:ext cx="7652785" cy="461665"/>
            <a:chOff x="852118" y="5366385"/>
            <a:chExt cx="7652785" cy="461665"/>
          </a:xfrm>
        </p:grpSpPr>
        <p:sp>
          <p:nvSpPr>
            <p:cNvPr id="30" name="矩形 29"/>
            <p:cNvSpPr/>
            <p:nvPr/>
          </p:nvSpPr>
          <p:spPr>
            <a:xfrm>
              <a:off x="852118" y="5368181"/>
              <a:ext cx="7652785" cy="433675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860625" y="5366385"/>
              <a:ext cx="740779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 smtClean="0">
                  <a:latin typeface="+mj-lt"/>
                </a:rPr>
                <a:t>How can we predict the </a:t>
              </a:r>
              <a:r>
                <a:rPr lang="en-US" altLang="zh-CN" sz="2400" dirty="0" smtClean="0">
                  <a:solidFill>
                    <a:srgbClr val="FF0000"/>
                  </a:solidFill>
                  <a:latin typeface="+mj-lt"/>
                </a:rPr>
                <a:t>interactions</a:t>
              </a:r>
              <a:r>
                <a:rPr lang="en-US" altLang="zh-CN" sz="2400" dirty="0" smtClean="0">
                  <a:latin typeface="+mj-lt"/>
                </a:rPr>
                <a:t> and </a:t>
              </a:r>
              <a:r>
                <a:rPr lang="en-US" altLang="zh-CN" sz="2400" dirty="0" smtClean="0">
                  <a:solidFill>
                    <a:srgbClr val="00B050"/>
                  </a:solidFill>
                  <a:latin typeface="+mj-lt"/>
                </a:rPr>
                <a:t>binding modes </a:t>
              </a:r>
              <a:r>
                <a:rPr lang="en-US" altLang="zh-CN" sz="2400" dirty="0" smtClean="0">
                  <a:latin typeface="+mj-lt"/>
                </a:rPr>
                <a:t>? </a:t>
              </a:r>
              <a:endParaRPr lang="zh-CN" altLang="en-US" sz="2400" dirty="0">
                <a:latin typeface="+mj-lt"/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110599" y="1202686"/>
            <a:ext cx="8637161" cy="5237086"/>
            <a:chOff x="110599" y="1202686"/>
            <a:chExt cx="8637161" cy="5237086"/>
          </a:xfrm>
        </p:grpSpPr>
        <p:grpSp>
          <p:nvGrpSpPr>
            <p:cNvPr id="29" name="组合 28"/>
            <p:cNvGrpSpPr/>
            <p:nvPr/>
          </p:nvGrpSpPr>
          <p:grpSpPr>
            <a:xfrm>
              <a:off x="110599" y="1202686"/>
              <a:ext cx="4461401" cy="3695932"/>
              <a:chOff x="110599" y="1202686"/>
              <a:chExt cx="4461401" cy="3695932"/>
            </a:xfrm>
          </p:grpSpPr>
          <p:grpSp>
            <p:nvGrpSpPr>
              <p:cNvPr id="17" name="组合 16"/>
              <p:cNvGrpSpPr/>
              <p:nvPr/>
            </p:nvGrpSpPr>
            <p:grpSpPr>
              <a:xfrm>
                <a:off x="110599" y="1214009"/>
                <a:ext cx="4461401" cy="3684609"/>
                <a:chOff x="91311" y="1257300"/>
                <a:chExt cx="5963436" cy="5152021"/>
              </a:xfrm>
            </p:grpSpPr>
            <p:pic>
              <p:nvPicPr>
                <p:cNvPr id="7" name="图片 6"/>
                <p:cNvPicPr>
                  <a:picLocks noChangeAspect="1"/>
                </p:cNvPicPr>
                <p:nvPr/>
              </p:nvPicPr>
              <p:blipFill rotWithShape="1">
                <a:blip r:embed="rId3"/>
                <a:srcRect b="44916"/>
                <a:stretch/>
              </p:blipFill>
              <p:spPr>
                <a:xfrm>
                  <a:off x="810686" y="1257300"/>
                  <a:ext cx="4695898" cy="3938508"/>
                </a:xfrm>
                <a:prstGeom prst="rect">
                  <a:avLst/>
                </a:prstGeom>
              </p:spPr>
            </p:pic>
            <p:sp>
              <p:nvSpPr>
                <p:cNvPr id="8" name="文本框 7"/>
                <p:cNvSpPr txBox="1"/>
                <p:nvPr/>
              </p:nvSpPr>
              <p:spPr>
                <a:xfrm>
                  <a:off x="4643783" y="3733770"/>
                  <a:ext cx="1410964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2000" b="1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Compound</a:t>
                  </a:r>
                  <a:endParaRPr lang="zh-CN" altLang="en-US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9" name="直接箭头连接符 8"/>
                <p:cNvCxnSpPr/>
                <p:nvPr/>
              </p:nvCxnSpPr>
              <p:spPr>
                <a:xfrm flipH="1">
                  <a:off x="4843979" y="4182722"/>
                  <a:ext cx="519578" cy="165385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" name="文本框 9"/>
                <p:cNvSpPr txBox="1"/>
                <p:nvPr/>
              </p:nvSpPr>
              <p:spPr>
                <a:xfrm>
                  <a:off x="91311" y="2789497"/>
                  <a:ext cx="991169" cy="40011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2000" b="1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Protein</a:t>
                  </a:r>
                  <a:endParaRPr lang="zh-CN" altLang="en-US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11" name="直接箭头连接符 10"/>
                <p:cNvCxnSpPr>
                  <a:stCxn id="10" idx="0"/>
                </p:cNvCxnSpPr>
                <p:nvPr/>
              </p:nvCxnSpPr>
              <p:spPr>
                <a:xfrm flipV="1">
                  <a:off x="586896" y="2594976"/>
                  <a:ext cx="603595" cy="194521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" name="文本框 11"/>
                <p:cNvSpPr txBox="1"/>
                <p:nvPr/>
              </p:nvSpPr>
              <p:spPr>
                <a:xfrm>
                  <a:off x="968701" y="5849865"/>
                  <a:ext cx="3266490" cy="55945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2000" b="1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Amino Acid residues</a:t>
                  </a:r>
                  <a:endParaRPr lang="zh-CN" altLang="en-US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13" name="直接箭头连接符 12"/>
                <p:cNvCxnSpPr>
                  <a:stCxn id="12" idx="0"/>
                </p:cNvCxnSpPr>
                <p:nvPr/>
              </p:nvCxnSpPr>
              <p:spPr>
                <a:xfrm flipH="1" flipV="1">
                  <a:off x="2201046" y="5116604"/>
                  <a:ext cx="400900" cy="733261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" name="文本框 13"/>
                <p:cNvSpPr txBox="1"/>
                <p:nvPr/>
              </p:nvSpPr>
              <p:spPr>
                <a:xfrm>
                  <a:off x="3130287" y="1377076"/>
                  <a:ext cx="1713692" cy="46054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2000" b="1" dirty="0" smtClean="0">
                      <a:solidFill>
                        <a:srgbClr val="FF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Interactions</a:t>
                  </a:r>
                  <a:endParaRPr lang="zh-CN" altLang="en-US" sz="2000" b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5" name="矩形 14"/>
                <p:cNvSpPr/>
                <p:nvPr/>
              </p:nvSpPr>
              <p:spPr>
                <a:xfrm>
                  <a:off x="1886220" y="2103196"/>
                  <a:ext cx="791499" cy="491780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16" name="直接箭头连接符 15"/>
                <p:cNvCxnSpPr/>
                <p:nvPr/>
              </p:nvCxnSpPr>
              <p:spPr>
                <a:xfrm flipH="1">
                  <a:off x="2789991" y="1902240"/>
                  <a:ext cx="510804" cy="330915"/>
                </a:xfrm>
                <a:prstGeom prst="straightConnector1">
                  <a:avLst/>
                </a:prstGeom>
                <a:ln w="28575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7" name="矩形 26"/>
              <p:cNvSpPr/>
              <p:nvPr/>
            </p:nvSpPr>
            <p:spPr>
              <a:xfrm>
                <a:off x="765067" y="1202686"/>
                <a:ext cx="318655" cy="25476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2" name="矩形 31"/>
            <p:cNvSpPr/>
            <p:nvPr/>
          </p:nvSpPr>
          <p:spPr>
            <a:xfrm>
              <a:off x="628650" y="6193551"/>
              <a:ext cx="8119110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000" dirty="0" smtClean="0">
                  <a:solidFill>
                    <a:srgbClr val="000000"/>
                  </a:solidFill>
                  <a:latin typeface="Times New Roman" panose="02020603050405020304" pitchFamily="18" charset="0"/>
                </a:rPr>
                <a:t>Salentin, S., </a:t>
              </a:r>
              <a:r>
                <a:rPr lang="en-US" altLang="zh-CN" sz="1000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et al., PLIP: fully automated protein–ligand interaction </a:t>
              </a:r>
              <a:r>
                <a:rPr lang="en-US" altLang="zh-CN" sz="1000" dirty="0" smtClean="0">
                  <a:solidFill>
                    <a:srgbClr val="000000"/>
                  </a:solidFill>
                  <a:latin typeface="Times New Roman" panose="02020603050405020304" pitchFamily="18" charset="0"/>
                </a:rPr>
                <a:t>profiler. </a:t>
              </a:r>
              <a:r>
                <a:rPr lang="en-US" altLang="zh-CN" sz="1000" b="1" dirty="0" smtClean="0">
                  <a:solidFill>
                    <a:srgbClr val="000000"/>
                  </a:solidFill>
                  <a:latin typeface="Times New Roman" panose="02020603050405020304" pitchFamily="18" charset="0"/>
                </a:rPr>
                <a:t>Nucleic </a:t>
              </a:r>
              <a:r>
                <a:rPr lang="en-US" altLang="zh-CN" sz="1000" b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Acids Res. 2015 </a:t>
              </a:r>
              <a:r>
                <a:rPr lang="en-US" altLang="zh-CN" sz="1000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43: W443-W447.</a:t>
              </a:r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559726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Mathematical Models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Songpeng Zu</a:t>
            </a:r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Statistical Learning on Compound-Protein Interactions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636A3DD-18C9-47FF-B97C-D83E934F991A}" type="slidenum">
              <a:rPr lang="zh-CN" altLang="en-US" smtClean="0"/>
              <a:pPr>
                <a:defRPr/>
              </a:pPr>
              <a:t>4</a:t>
            </a:fld>
            <a:endParaRPr lang="zh-CN" altLang="en-US" dirty="0"/>
          </a:p>
        </p:txBody>
      </p:sp>
      <p:grpSp>
        <p:nvGrpSpPr>
          <p:cNvPr id="24" name="组合 23"/>
          <p:cNvGrpSpPr/>
          <p:nvPr/>
        </p:nvGrpSpPr>
        <p:grpSpPr>
          <a:xfrm>
            <a:off x="744618" y="3188057"/>
            <a:ext cx="3882863" cy="3028042"/>
            <a:chOff x="826397" y="3307937"/>
            <a:chExt cx="3882863" cy="3028042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6397" y="3354547"/>
              <a:ext cx="3882863" cy="2981432"/>
            </a:xfrm>
            <a:prstGeom prst="rect">
              <a:avLst/>
            </a:prstGeom>
            <a:ln w="19050">
              <a:solidFill>
                <a:srgbClr val="41719C"/>
              </a:solidFill>
            </a:ln>
          </p:spPr>
        </p:pic>
        <p:sp>
          <p:nvSpPr>
            <p:cNvPr id="22" name="文本框 21"/>
            <p:cNvSpPr txBox="1"/>
            <p:nvPr/>
          </p:nvSpPr>
          <p:spPr>
            <a:xfrm>
              <a:off x="2767828" y="3307937"/>
              <a:ext cx="188064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b="1" dirty="0" smtClean="0">
                  <a:solidFill>
                    <a:srgbClr val="FF0000"/>
                  </a:solidFill>
                  <a:latin typeface="+mj-lt"/>
                </a:rPr>
                <a:t>Similarity Network</a:t>
              </a:r>
              <a:endParaRPr lang="zh-CN" altLang="en-US" sz="1600" b="1" dirty="0">
                <a:solidFill>
                  <a:srgbClr val="FF0000"/>
                </a:solidFill>
                <a:latin typeface="+mj-lt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4798070" y="3188057"/>
            <a:ext cx="3541684" cy="3041293"/>
            <a:chOff x="4973666" y="3243822"/>
            <a:chExt cx="3541684" cy="3041293"/>
          </a:xfrm>
        </p:grpSpPr>
        <p:grpSp>
          <p:nvGrpSpPr>
            <p:cNvPr id="19" name="组合 18"/>
            <p:cNvGrpSpPr/>
            <p:nvPr/>
          </p:nvGrpSpPr>
          <p:grpSpPr>
            <a:xfrm>
              <a:off x="4973666" y="3267375"/>
              <a:ext cx="3541684" cy="3017740"/>
              <a:chOff x="5255954" y="3239884"/>
              <a:chExt cx="3615070" cy="2878518"/>
            </a:xfrm>
          </p:grpSpPr>
          <p:pic>
            <p:nvPicPr>
              <p:cNvPr id="16" name="图片 15"/>
              <p:cNvPicPr>
                <a:picLocks noChangeAspect="1"/>
              </p:cNvPicPr>
              <p:nvPr/>
            </p:nvPicPr>
            <p:blipFill rotWithShape="1">
              <a:blip r:embed="rId3"/>
              <a:srcRect l="5653" t="3391"/>
              <a:stretch/>
            </p:blipFill>
            <p:spPr>
              <a:xfrm>
                <a:off x="5444836" y="3553691"/>
                <a:ext cx="3237307" cy="2355272"/>
              </a:xfrm>
              <a:prstGeom prst="rect">
                <a:avLst/>
              </a:prstGeom>
            </p:spPr>
          </p:pic>
          <p:sp>
            <p:nvSpPr>
              <p:cNvPr id="18" name="矩形 17"/>
              <p:cNvSpPr/>
              <p:nvPr/>
            </p:nvSpPr>
            <p:spPr>
              <a:xfrm>
                <a:off x="5255954" y="3239884"/>
                <a:ext cx="3615070" cy="2878518"/>
              </a:xfrm>
              <a:prstGeom prst="rect">
                <a:avLst/>
              </a:prstGeom>
              <a:no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3" name="文本框 22"/>
            <p:cNvSpPr txBox="1"/>
            <p:nvPr/>
          </p:nvSpPr>
          <p:spPr>
            <a:xfrm>
              <a:off x="6513392" y="3243822"/>
              <a:ext cx="200195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b="1" dirty="0" smtClean="0">
                  <a:solidFill>
                    <a:srgbClr val="00B0F0"/>
                  </a:solidFill>
                  <a:latin typeface="+mj-lt"/>
                </a:rPr>
                <a:t>Molecular Dynamics</a:t>
              </a:r>
              <a:endParaRPr lang="zh-CN" altLang="en-US" sz="1600" b="1" dirty="0">
                <a:solidFill>
                  <a:srgbClr val="00B0F0"/>
                </a:solidFill>
                <a:latin typeface="+mj-lt"/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750356" y="958621"/>
            <a:ext cx="7632672" cy="2111554"/>
            <a:chOff x="826396" y="638573"/>
            <a:chExt cx="7632672" cy="2111554"/>
          </a:xfrm>
        </p:grpSpPr>
        <p:grpSp>
          <p:nvGrpSpPr>
            <p:cNvPr id="21" name="组合 20"/>
            <p:cNvGrpSpPr/>
            <p:nvPr/>
          </p:nvGrpSpPr>
          <p:grpSpPr>
            <a:xfrm>
              <a:off x="826396" y="638573"/>
              <a:ext cx="7632672" cy="2111554"/>
              <a:chOff x="826397" y="874078"/>
              <a:chExt cx="7135378" cy="2409234"/>
            </a:xfrm>
          </p:grpSpPr>
          <p:sp>
            <p:nvSpPr>
              <p:cNvPr id="11" name="矩形 10"/>
              <p:cNvSpPr/>
              <p:nvPr/>
            </p:nvSpPr>
            <p:spPr>
              <a:xfrm>
                <a:off x="826397" y="874078"/>
                <a:ext cx="7102186" cy="2409234"/>
              </a:xfrm>
              <a:prstGeom prst="rect">
                <a:avLst/>
              </a:prstGeom>
              <a:no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文本框 19"/>
              <p:cNvSpPr txBox="1"/>
              <p:nvPr/>
            </p:nvSpPr>
            <p:spPr>
              <a:xfrm>
                <a:off x="6143649" y="934996"/>
                <a:ext cx="181812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b="1" dirty="0" smtClean="0">
                    <a:solidFill>
                      <a:srgbClr val="FF0000"/>
                    </a:solidFill>
                    <a:latin typeface="+mj-lt"/>
                  </a:rPr>
                  <a:t>Chemoinformatics</a:t>
                </a:r>
                <a:endParaRPr lang="zh-CN" altLang="en-US" sz="1600" b="1" dirty="0">
                  <a:solidFill>
                    <a:srgbClr val="FF0000"/>
                  </a:solidFill>
                  <a:latin typeface="+mj-lt"/>
                </a:endParaRPr>
              </a:p>
            </p:txBody>
          </p:sp>
        </p:grpSp>
        <p:pic>
          <p:nvPicPr>
            <p:cNvPr id="26" name="图片 2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8162" y="779660"/>
              <a:ext cx="7237060" cy="19044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14369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Mathematical Models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Songpeng Zu</a:t>
            </a:r>
            <a:endParaRPr lang="zh-CN" altLang="en-US" dirty="0" smtClean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Statistical Learning on Compound-Protein Interactions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636A3DD-18C9-47FF-B97C-D83E934F991A}" type="slidenum">
              <a:rPr lang="zh-CN" altLang="en-US" smtClean="0"/>
              <a:pPr>
                <a:defRPr/>
              </a:pPr>
              <a:t>5</a:t>
            </a:fld>
            <a:endParaRPr lang="zh-CN" altLang="en-US" dirty="0"/>
          </a:p>
        </p:txBody>
      </p:sp>
      <p:sp>
        <p:nvSpPr>
          <p:cNvPr id="8" name="内容占位符 3"/>
          <p:cNvSpPr>
            <a:spLocks noGrp="1"/>
          </p:cNvSpPr>
          <p:nvPr>
            <p:ph sz="half" idx="4294967295"/>
          </p:nvPr>
        </p:nvSpPr>
        <p:spPr>
          <a:xfrm>
            <a:off x="442805" y="1999384"/>
            <a:ext cx="3868340" cy="3684588"/>
          </a:xfrm>
          <a:prstGeom prst="rect">
            <a:avLst/>
          </a:prstGeom>
        </p:spPr>
        <p:txBody>
          <a:bodyPr/>
          <a:lstStyle/>
          <a:p>
            <a:pPr>
              <a:buSzPct val="80000"/>
            </a:pPr>
            <a:r>
              <a:rPr lang="en-US" altLang="zh-CN" sz="1600" dirty="0" smtClean="0"/>
              <a:t> Similarity-based network</a:t>
            </a:r>
          </a:p>
          <a:p>
            <a:pPr>
              <a:buSzPct val="80000"/>
            </a:pPr>
            <a:r>
              <a:rPr lang="en-US" altLang="zh-CN" sz="1600" dirty="0"/>
              <a:t> </a:t>
            </a:r>
            <a:r>
              <a:rPr lang="en-US" altLang="zh-CN" sz="1600" dirty="0" smtClean="0"/>
              <a:t>Chemoinformatics</a:t>
            </a:r>
            <a:endParaRPr lang="zh-CN" altLang="en-US" sz="1600" dirty="0"/>
          </a:p>
        </p:txBody>
      </p:sp>
      <p:sp>
        <p:nvSpPr>
          <p:cNvPr id="9" name="内容占位符 5"/>
          <p:cNvSpPr>
            <a:spLocks noGrp="1"/>
          </p:cNvSpPr>
          <p:nvPr>
            <p:ph sz="quarter" idx="4294967295"/>
          </p:nvPr>
        </p:nvSpPr>
        <p:spPr>
          <a:xfrm>
            <a:off x="4797406" y="1980078"/>
            <a:ext cx="3887391" cy="3684588"/>
          </a:xfrm>
          <a:prstGeom prst="rect">
            <a:avLst/>
          </a:prstGeom>
        </p:spPr>
        <p:txBody>
          <a:bodyPr/>
          <a:lstStyle/>
          <a:p>
            <a:pPr>
              <a:buSzPct val="80000"/>
            </a:pPr>
            <a:r>
              <a:rPr lang="en-US" altLang="zh-CN" sz="1400" dirty="0" smtClean="0"/>
              <a:t> Molecular dynamics </a:t>
            </a:r>
            <a:endParaRPr lang="zh-CN" altLang="en-US" sz="1400" dirty="0"/>
          </a:p>
        </p:txBody>
      </p:sp>
      <p:grpSp>
        <p:nvGrpSpPr>
          <p:cNvPr id="22" name="组合 21"/>
          <p:cNvGrpSpPr/>
          <p:nvPr/>
        </p:nvGrpSpPr>
        <p:grpSpPr>
          <a:xfrm>
            <a:off x="410766" y="1233054"/>
            <a:ext cx="4076700" cy="3246235"/>
            <a:chOff x="432955" y="1148882"/>
            <a:chExt cx="4076700" cy="3246235"/>
          </a:xfrm>
        </p:grpSpPr>
        <p:sp>
          <p:nvSpPr>
            <p:cNvPr id="12" name="文本框 11"/>
            <p:cNvSpPr txBox="1"/>
            <p:nvPr/>
          </p:nvSpPr>
          <p:spPr>
            <a:xfrm>
              <a:off x="441613" y="2907203"/>
              <a:ext cx="406804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Wingdings" panose="05000000000000000000" pitchFamily="2" charset="2"/>
                <a:buChar char="ü"/>
              </a:pPr>
              <a:r>
                <a:rPr lang="en-US" altLang="zh-CN" sz="1600" dirty="0" smtClean="0">
                  <a:solidFill>
                    <a:srgbClr val="FF0000"/>
                  </a:solidFill>
                  <a:latin typeface="+mj-lt"/>
                </a:rPr>
                <a:t>Independent with protein structures</a:t>
              </a:r>
            </a:p>
            <a:p>
              <a:pPr marL="342900" indent="-342900">
                <a:buFont typeface="Wingdings" panose="05000000000000000000" pitchFamily="2" charset="2"/>
                <a:buChar char="ü"/>
              </a:pPr>
              <a:r>
                <a:rPr lang="en-US" altLang="zh-CN" sz="1600" dirty="0" smtClean="0">
                  <a:solidFill>
                    <a:srgbClr val="FF0000"/>
                  </a:solidFill>
                  <a:latin typeface="+mj-lt"/>
                </a:rPr>
                <a:t>Based on the large-scale accumulated data</a:t>
              </a:r>
            </a:p>
            <a:p>
              <a:pPr marL="342900" indent="-342900">
                <a:buFont typeface="Wingdings" panose="05000000000000000000" pitchFamily="2" charset="2"/>
                <a:buChar char="ü"/>
              </a:pPr>
              <a:r>
                <a:rPr lang="en-US" altLang="zh-CN" sz="1600" dirty="0" smtClean="0">
                  <a:latin typeface="+mj-lt"/>
                </a:rPr>
                <a:t>Miss the detailed binding information</a:t>
              </a:r>
            </a:p>
          </p:txBody>
        </p:sp>
        <p:grpSp>
          <p:nvGrpSpPr>
            <p:cNvPr id="21" name="组合 20"/>
            <p:cNvGrpSpPr/>
            <p:nvPr/>
          </p:nvGrpSpPr>
          <p:grpSpPr>
            <a:xfrm>
              <a:off x="432955" y="1148882"/>
              <a:ext cx="3936423" cy="3246235"/>
              <a:chOff x="374722" y="1030547"/>
              <a:chExt cx="3936423" cy="3246235"/>
            </a:xfrm>
          </p:grpSpPr>
          <p:sp>
            <p:nvSpPr>
              <p:cNvPr id="10" name="文本框 9"/>
              <p:cNvSpPr txBox="1"/>
              <p:nvPr/>
            </p:nvSpPr>
            <p:spPr>
              <a:xfrm>
                <a:off x="441613" y="1233054"/>
                <a:ext cx="383251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dirty="0" smtClean="0">
                    <a:latin typeface="+mj-lt"/>
                  </a:rPr>
                  <a:t>Statistical Learning</a:t>
                </a:r>
                <a:endParaRPr lang="zh-CN" altLang="en-US" sz="2000" dirty="0">
                  <a:latin typeface="+mj-lt"/>
                </a:endParaRPr>
              </a:p>
            </p:txBody>
          </p:sp>
          <p:sp>
            <p:nvSpPr>
              <p:cNvPr id="19" name="矩形 18"/>
              <p:cNvSpPr/>
              <p:nvPr/>
            </p:nvSpPr>
            <p:spPr>
              <a:xfrm>
                <a:off x="374722" y="1030547"/>
                <a:ext cx="3936423" cy="3246235"/>
              </a:xfrm>
              <a:prstGeom prst="rect">
                <a:avLst/>
              </a:prstGeom>
              <a:no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23" name="组合 22"/>
          <p:cNvGrpSpPr/>
          <p:nvPr/>
        </p:nvGrpSpPr>
        <p:grpSpPr>
          <a:xfrm>
            <a:off x="4572000" y="1222456"/>
            <a:ext cx="4407478" cy="3246236"/>
            <a:chOff x="4667249" y="1027891"/>
            <a:chExt cx="4407478" cy="3246236"/>
          </a:xfrm>
        </p:grpSpPr>
        <p:sp>
          <p:nvSpPr>
            <p:cNvPr id="11" name="文本框 10"/>
            <p:cNvSpPr txBox="1"/>
            <p:nvPr/>
          </p:nvSpPr>
          <p:spPr>
            <a:xfrm>
              <a:off x="4771159" y="1233054"/>
              <a:ext cx="383251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latin typeface="+mj-lt"/>
                </a:rPr>
                <a:t>Chemistry-based simulation</a:t>
              </a:r>
              <a:endParaRPr lang="zh-CN" altLang="en-US" sz="2000" dirty="0">
                <a:latin typeface="+mj-lt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4771159" y="2907203"/>
              <a:ext cx="4303568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Wingdings" panose="05000000000000000000" pitchFamily="2" charset="2"/>
                <a:buChar char="ü"/>
              </a:pPr>
              <a:r>
                <a:rPr lang="en-US" altLang="zh-CN" sz="1600" dirty="0" smtClean="0">
                  <a:solidFill>
                    <a:srgbClr val="FF0000"/>
                  </a:solidFill>
                  <a:latin typeface="+mj-lt"/>
                </a:rPr>
                <a:t>Show with much detailed information</a:t>
              </a:r>
            </a:p>
            <a:p>
              <a:pPr marL="342900" indent="-342900">
                <a:buFont typeface="Wingdings" panose="05000000000000000000" pitchFamily="2" charset="2"/>
                <a:buChar char="ü"/>
              </a:pPr>
              <a:r>
                <a:rPr lang="en-US" altLang="zh-CN" sz="1600" dirty="0" smtClean="0">
                  <a:latin typeface="+mj-lt"/>
                </a:rPr>
                <a:t>Ignore previous data</a:t>
              </a:r>
            </a:p>
            <a:p>
              <a:pPr marL="342900" indent="-342900">
                <a:buFont typeface="Wingdings" panose="05000000000000000000" pitchFamily="2" charset="2"/>
                <a:buChar char="ü"/>
              </a:pPr>
              <a:r>
                <a:rPr lang="en-US" altLang="zh-CN" sz="1600" dirty="0" smtClean="0">
                  <a:latin typeface="+mj-lt"/>
                </a:rPr>
                <a:t>Lack of protein structures, especially the ones on the membrane</a:t>
              </a:r>
              <a:endParaRPr lang="zh-CN" altLang="en-US" sz="1600" dirty="0">
                <a:latin typeface="+mj-lt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4667249" y="1027891"/>
              <a:ext cx="4338205" cy="3246236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54520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Content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 </a:t>
            </a:r>
            <a:r>
              <a:rPr lang="en-US" altLang="zh-CN" dirty="0" smtClean="0">
                <a:solidFill>
                  <a:schemeClr val="bg1">
                    <a:lumMod val="75000"/>
                  </a:schemeClr>
                </a:solidFill>
              </a:rPr>
              <a:t>Introduction on Compound-Protein Interactions (CPIs)</a:t>
            </a:r>
          </a:p>
          <a:p>
            <a:r>
              <a:rPr lang="en-US" altLang="zh-CN" dirty="0"/>
              <a:t> </a:t>
            </a:r>
            <a:r>
              <a:rPr lang="en-US" altLang="zh-CN" dirty="0" smtClean="0">
                <a:solidFill>
                  <a:srgbClr val="FF0000"/>
                </a:solidFill>
              </a:rPr>
              <a:t>Prediction on CPIs from Statistical Learning.</a:t>
            </a:r>
          </a:p>
          <a:p>
            <a:pPr lvl="1"/>
            <a:r>
              <a:rPr lang="en-US" altLang="zh-CN" dirty="0"/>
              <a:t> </a:t>
            </a:r>
            <a:r>
              <a:rPr lang="en-US" altLang="zh-CN" b="1" dirty="0" smtClean="0"/>
              <a:t>Inference on the latent features from CPIs by EM algorithm</a:t>
            </a:r>
          </a:p>
          <a:p>
            <a:pPr lvl="1"/>
            <a:r>
              <a:rPr lang="en-US" altLang="zh-CN" dirty="0">
                <a:solidFill>
                  <a:srgbClr val="00B050"/>
                </a:solidFill>
              </a:rPr>
              <a:t> </a:t>
            </a:r>
            <a:r>
              <a:rPr lang="en-US" altLang="zh-CN" dirty="0" smtClean="0">
                <a:solidFill>
                  <a:schemeClr val="bg1">
                    <a:lumMod val="75000"/>
                  </a:schemeClr>
                </a:solidFill>
              </a:rPr>
              <a:t>Quantitative prediction on CPIs by multi-task learning</a:t>
            </a:r>
          </a:p>
          <a:p>
            <a:pPr lvl="1"/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zh-CN" dirty="0" smtClean="0">
                <a:solidFill>
                  <a:schemeClr val="bg1">
                    <a:lumMod val="75000"/>
                  </a:schemeClr>
                </a:solidFill>
              </a:rPr>
              <a:t>Graph partition based prediction on CPIs</a:t>
            </a:r>
          </a:p>
          <a:p>
            <a:r>
              <a:rPr lang="en-US" altLang="zh-CN" dirty="0"/>
              <a:t> </a:t>
            </a:r>
            <a:r>
              <a:rPr lang="en-US" altLang="zh-CN" dirty="0" smtClean="0">
                <a:solidFill>
                  <a:schemeClr val="bg1">
                    <a:lumMod val="75000"/>
                  </a:schemeClr>
                </a:solidFill>
              </a:rPr>
              <a:t>Application</a:t>
            </a:r>
          </a:p>
          <a:p>
            <a:pPr lvl="1"/>
            <a:r>
              <a:rPr lang="en-US" altLang="zh-CN" dirty="0" smtClean="0">
                <a:solidFill>
                  <a:schemeClr val="bg1">
                    <a:lumMod val="75000"/>
                  </a:schemeClr>
                </a:solidFill>
              </a:rPr>
              <a:t>Predicting RIP3 inhibitors</a:t>
            </a:r>
          </a:p>
          <a:p>
            <a:pPr lvl="1"/>
            <a:r>
              <a:rPr lang="en-US" altLang="zh-CN" dirty="0" smtClean="0">
                <a:solidFill>
                  <a:schemeClr val="bg1">
                    <a:lumMod val="75000"/>
                  </a:schemeClr>
                </a:solidFill>
              </a:rPr>
              <a:t>Ginkgolide’s bioactivity study</a:t>
            </a:r>
          </a:p>
          <a:p>
            <a:r>
              <a:rPr lang="en-US" altLang="zh-CN" dirty="0"/>
              <a:t> </a:t>
            </a:r>
            <a:r>
              <a:rPr lang="en-US" altLang="zh-CN" dirty="0" smtClean="0">
                <a:solidFill>
                  <a:schemeClr val="bg1">
                    <a:lumMod val="75000"/>
                  </a:schemeClr>
                </a:solidFill>
              </a:rPr>
              <a:t>Summary 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Songpeng Zu</a:t>
            </a:r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/>
              <a:t>Statistical Learning on Compound-Protein Interactions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636A3DD-18C9-47FF-B97C-D83E934F991A}" type="slidenum">
              <a:rPr lang="zh-CN" altLang="en-US" smtClean="0"/>
              <a:pPr>
                <a:defRPr/>
              </a:pPr>
              <a:t>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74323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Infer </a:t>
            </a:r>
            <a:r>
              <a:rPr lang="en-US" altLang="zh-CN" dirty="0"/>
              <a:t>the </a:t>
            </a:r>
            <a:r>
              <a:rPr lang="en-US" altLang="zh-CN" dirty="0" smtClean="0"/>
              <a:t>binding modes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Songpeng Zu</a:t>
            </a:r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/>
              <a:t>Statistical Learning on Compound-Protein Interactions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636A3DD-18C9-47FF-B97C-D83E934F991A}" type="slidenum">
              <a:rPr lang="zh-CN" altLang="en-US" smtClean="0"/>
              <a:pPr>
                <a:defRPr/>
              </a:pPr>
              <a:t>7</a:t>
            </a:fld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26" y="1095110"/>
            <a:ext cx="8025327" cy="4870238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628650" y="6110129"/>
            <a:ext cx="849993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0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Zu S., et al., </a:t>
            </a:r>
            <a:r>
              <a:rPr lang="en-US" altLang="zh-CN" sz="1000" dirty="0">
                <a:solidFill>
                  <a:srgbClr val="000000"/>
                </a:solidFill>
                <a:latin typeface="Times New Roman" panose="02020603050405020304" pitchFamily="18" charset="0"/>
              </a:rPr>
              <a:t>Global optimization-based inference of chemogenomic features from drug–target interactions. </a:t>
            </a:r>
            <a:r>
              <a:rPr lang="en-US" altLang="zh-CN" sz="1000" b="1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Bioinformatics. 2015 </a:t>
            </a:r>
            <a:r>
              <a:rPr lang="en-US" altLang="zh-CN" sz="1000" dirty="0">
                <a:solidFill>
                  <a:srgbClr val="000000"/>
                </a:solidFill>
                <a:latin typeface="Times New Roman" panose="02020603050405020304" pitchFamily="18" charset="0"/>
              </a:rPr>
              <a:t>31 (15): </a:t>
            </a:r>
            <a:r>
              <a:rPr lang="en-US" altLang="zh-CN" sz="1000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2523-2529.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00300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100000">
                <a:srgbClr val="3333B2"/>
              </a:gs>
              <a:gs pos="0">
                <a:schemeClr val="tx1"/>
              </a:gs>
            </a:gsLst>
            <a:lin ang="10800000" scaled="1"/>
            <a:tileRect/>
          </a:gradFill>
        </p:spPr>
        <p:txBody>
          <a:bodyPr/>
          <a:lstStyle/>
          <a:p>
            <a:r>
              <a:rPr lang="en-US" altLang="zh-CN" dirty="0" smtClean="0"/>
              <a:t>Infer </a:t>
            </a:r>
            <a:r>
              <a:rPr lang="en-US" altLang="zh-CN" dirty="0"/>
              <a:t>the binding modes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Songpeng Zu</a:t>
            </a:r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/>
              <a:t>Statistical Learning on Compound-Protein Interactions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636A3DD-18C9-47FF-B97C-D83E934F991A}" type="slidenum">
              <a:rPr lang="zh-CN" altLang="en-US" smtClean="0"/>
              <a:pPr>
                <a:defRPr/>
              </a:pPr>
              <a:t>8</a:t>
            </a:fld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17" y="896867"/>
            <a:ext cx="8427833" cy="5221001"/>
          </a:xfrm>
          <a:prstGeom prst="rect">
            <a:avLst/>
          </a:prstGeom>
        </p:spPr>
      </p:pic>
      <p:grpSp>
        <p:nvGrpSpPr>
          <p:cNvPr id="9" name="组合 8"/>
          <p:cNvGrpSpPr/>
          <p:nvPr/>
        </p:nvGrpSpPr>
        <p:grpSpPr>
          <a:xfrm>
            <a:off x="4876800" y="1842654"/>
            <a:ext cx="4156363" cy="3041073"/>
            <a:chOff x="6583027" y="1374357"/>
            <a:chExt cx="5168855" cy="3635658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 rotWithShape="1">
            <a:blip r:embed="rId3"/>
            <a:srcRect t="1839" r="8678" b="4119"/>
            <a:stretch/>
          </p:blipFill>
          <p:spPr>
            <a:xfrm>
              <a:off x="6583027" y="1966336"/>
              <a:ext cx="5168855" cy="3043679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sp>
          <p:nvSpPr>
            <p:cNvPr id="8" name="文本框 7"/>
            <p:cNvSpPr txBox="1"/>
            <p:nvPr/>
          </p:nvSpPr>
          <p:spPr>
            <a:xfrm>
              <a:off x="8170114" y="1374357"/>
              <a:ext cx="1757422" cy="4008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EM Algorithm</a:t>
              </a:r>
              <a:endPara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02121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Infer </a:t>
            </a:r>
            <a:r>
              <a:rPr lang="en-US" altLang="zh-CN" dirty="0"/>
              <a:t>the binding modes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Songpeng Zu</a:t>
            </a:r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/>
              <a:t>Statistical Learning on Compound-Protein Interactions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636A3DD-18C9-47FF-B97C-D83E934F991A}" type="slidenum">
              <a:rPr lang="zh-CN" altLang="en-US" smtClean="0"/>
              <a:pPr>
                <a:defRPr/>
              </a:pPr>
              <a:t>9</a:t>
            </a:fld>
            <a:endParaRPr lang="zh-CN" altLang="en-US" dirty="0"/>
          </a:p>
        </p:txBody>
      </p:sp>
      <p:grpSp>
        <p:nvGrpSpPr>
          <p:cNvPr id="11" name="组合 10"/>
          <p:cNvGrpSpPr/>
          <p:nvPr/>
        </p:nvGrpSpPr>
        <p:grpSpPr>
          <a:xfrm>
            <a:off x="628650" y="921327"/>
            <a:ext cx="7697932" cy="5518445"/>
            <a:chOff x="770658" y="1046018"/>
            <a:chExt cx="7389315" cy="5358823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70658" y="1046018"/>
              <a:ext cx="7389315" cy="5358823"/>
            </a:xfrm>
            <a:prstGeom prst="rect">
              <a:avLst/>
            </a:prstGeom>
          </p:spPr>
        </p:pic>
        <p:sp>
          <p:nvSpPr>
            <p:cNvPr id="7" name="文本框 6"/>
            <p:cNvSpPr txBox="1"/>
            <p:nvPr/>
          </p:nvSpPr>
          <p:spPr>
            <a:xfrm>
              <a:off x="2877123" y="1770724"/>
              <a:ext cx="12287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b="1" dirty="0" smtClean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Validated</a:t>
              </a:r>
              <a:endPara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8" name="直接箭头连接符 7"/>
            <p:cNvCxnSpPr/>
            <p:nvPr/>
          </p:nvCxnSpPr>
          <p:spPr>
            <a:xfrm flipH="1">
              <a:off x="2448008" y="2100095"/>
              <a:ext cx="429115" cy="70739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17052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2">
      <a:majorFont>
        <a:latin typeface="Times New Roman"/>
        <a:ea typeface="Times New Roman"/>
        <a:cs typeface=""/>
      </a:majorFont>
      <a:minorFont>
        <a:latin typeface="Times New Roman"/>
        <a:ea typeface="Times New Roman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23091</TotalTime>
  <Words>1005</Words>
  <Application>Microsoft Office PowerPoint</Application>
  <PresentationFormat>全屏显示(4:3)</PresentationFormat>
  <Paragraphs>220</Paragraphs>
  <Slides>22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30" baseType="lpstr">
      <vt:lpstr>宋体</vt:lpstr>
      <vt:lpstr>Arial</vt:lpstr>
      <vt:lpstr>Calibri</vt:lpstr>
      <vt:lpstr>Calibri Light</vt:lpstr>
      <vt:lpstr>Cambria Math</vt:lpstr>
      <vt:lpstr>Times New Roman</vt:lpstr>
      <vt:lpstr>Wingdings</vt:lpstr>
      <vt:lpstr>Office 主题</vt:lpstr>
      <vt:lpstr>   Predicting Compound-Protein Interactions    From Statistical Learning Perspective</vt:lpstr>
      <vt:lpstr>Content</vt:lpstr>
      <vt:lpstr>Compound-Protein Interactions</vt:lpstr>
      <vt:lpstr>Mathematical Models</vt:lpstr>
      <vt:lpstr>Mathematical Models</vt:lpstr>
      <vt:lpstr>Content</vt:lpstr>
      <vt:lpstr>Infer the binding modes</vt:lpstr>
      <vt:lpstr>Infer the binding modes</vt:lpstr>
      <vt:lpstr>Infer the binding modes</vt:lpstr>
      <vt:lpstr>Discussion</vt:lpstr>
      <vt:lpstr>Content</vt:lpstr>
      <vt:lpstr>MultiQSAR: Quantitative prediction by multi-task</vt:lpstr>
      <vt:lpstr>Discussion</vt:lpstr>
      <vt:lpstr>Content</vt:lpstr>
      <vt:lpstr>Graph Partition-based Prediction</vt:lpstr>
      <vt:lpstr>Discussion</vt:lpstr>
      <vt:lpstr>Content</vt:lpstr>
      <vt:lpstr>Application: Predicting RIP3 inhibitors.</vt:lpstr>
      <vt:lpstr>Our Computational Procedure</vt:lpstr>
      <vt:lpstr>Results</vt:lpstr>
      <vt:lpstr>Summary</vt:lpstr>
      <vt:lpstr>Thanks for your listening.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祖松鹏</dc:creator>
  <cp:lastModifiedBy>Songpeng Zu</cp:lastModifiedBy>
  <cp:revision>887</cp:revision>
  <dcterms:created xsi:type="dcterms:W3CDTF">2013-09-27T02:59:14Z</dcterms:created>
  <dcterms:modified xsi:type="dcterms:W3CDTF">2015-08-31T13:13:16Z</dcterms:modified>
</cp:coreProperties>
</file>